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emf" ContentType="image/x-emf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58"/>
  </p:notesMasterIdLst>
  <p:handoutMasterIdLst>
    <p:handoutMasterId r:id="rId59"/>
  </p:handoutMasterIdLst>
  <p:sldIdLst>
    <p:sldId id="1133" r:id="rId2"/>
    <p:sldId id="1165" r:id="rId3"/>
    <p:sldId id="1158" r:id="rId4"/>
    <p:sldId id="1159" r:id="rId5"/>
    <p:sldId id="1175" r:id="rId6"/>
    <p:sldId id="1161" r:id="rId7"/>
    <p:sldId id="1105" r:id="rId8"/>
    <p:sldId id="1106" r:id="rId9"/>
    <p:sldId id="1176" r:id="rId10"/>
    <p:sldId id="1108" r:id="rId11"/>
    <p:sldId id="1109" r:id="rId12"/>
    <p:sldId id="1162" r:id="rId13"/>
    <p:sldId id="1178" r:id="rId14"/>
    <p:sldId id="1177" r:id="rId15"/>
    <p:sldId id="1114" r:id="rId16"/>
    <p:sldId id="1180" r:id="rId17"/>
    <p:sldId id="1179" r:id="rId18"/>
    <p:sldId id="1168" r:id="rId19"/>
    <p:sldId id="1117" r:id="rId20"/>
    <p:sldId id="1118" r:id="rId21"/>
    <p:sldId id="1119" r:id="rId22"/>
    <p:sldId id="1120" r:id="rId23"/>
    <p:sldId id="1132" r:id="rId24"/>
    <p:sldId id="1169" r:id="rId25"/>
    <p:sldId id="1127" r:id="rId26"/>
    <p:sldId id="1131" r:id="rId27"/>
    <p:sldId id="1170" r:id="rId28"/>
    <p:sldId id="1171" r:id="rId29"/>
    <p:sldId id="1172" r:id="rId30"/>
    <p:sldId id="1129" r:id="rId31"/>
    <p:sldId id="1173" r:id="rId32"/>
    <p:sldId id="1137" r:id="rId33"/>
    <p:sldId id="1138" r:id="rId34"/>
    <p:sldId id="1139" r:id="rId35"/>
    <p:sldId id="1174" r:id="rId36"/>
    <p:sldId id="1141" r:id="rId37"/>
    <p:sldId id="1125" r:id="rId38"/>
    <p:sldId id="1181" r:id="rId39"/>
    <p:sldId id="1182" r:id="rId40"/>
    <p:sldId id="1183" r:id="rId41"/>
    <p:sldId id="1144" r:id="rId42"/>
    <p:sldId id="1184" r:id="rId43"/>
    <p:sldId id="1185" r:id="rId44"/>
    <p:sldId id="1186" r:id="rId45"/>
    <p:sldId id="1188" r:id="rId46"/>
    <p:sldId id="1189" r:id="rId47"/>
    <p:sldId id="1190" r:id="rId48"/>
    <p:sldId id="1191" r:id="rId49"/>
    <p:sldId id="1192" r:id="rId50"/>
    <p:sldId id="1193" r:id="rId51"/>
    <p:sldId id="1195" r:id="rId52"/>
    <p:sldId id="1196" r:id="rId53"/>
    <p:sldId id="1197" r:id="rId54"/>
    <p:sldId id="1198" r:id="rId55"/>
    <p:sldId id="1187" r:id="rId56"/>
    <p:sldId id="835" r:id="rId57"/>
  </p:sldIdLst>
  <p:sldSz cx="9144000" cy="6858000" type="screen4x3"/>
  <p:notesSz cx="7315200" cy="96012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sz="1600" b="1" kern="1200">
        <a:solidFill>
          <a:schemeClr val="tx1"/>
        </a:solidFill>
        <a:latin typeface="Arial" charset="0"/>
        <a:ea typeface="+mn-ea"/>
        <a:cs typeface="+mn-cs"/>
      </a:defRPr>
    </a:lvl1pPr>
    <a:lvl2pPr marL="457130" algn="l" rtl="0" eaLnBrk="0" fontAlgn="base" hangingPunct="0">
      <a:spcBef>
        <a:spcPct val="0"/>
      </a:spcBef>
      <a:spcAft>
        <a:spcPct val="0"/>
      </a:spcAft>
      <a:defRPr sz="1600" b="1" kern="1200">
        <a:solidFill>
          <a:schemeClr val="tx1"/>
        </a:solidFill>
        <a:latin typeface="Arial" charset="0"/>
        <a:ea typeface="+mn-ea"/>
        <a:cs typeface="+mn-cs"/>
      </a:defRPr>
    </a:lvl2pPr>
    <a:lvl3pPr marL="914259" algn="l" rtl="0" eaLnBrk="0" fontAlgn="base" hangingPunct="0">
      <a:spcBef>
        <a:spcPct val="0"/>
      </a:spcBef>
      <a:spcAft>
        <a:spcPct val="0"/>
      </a:spcAft>
      <a:defRPr sz="1600" b="1" kern="1200">
        <a:solidFill>
          <a:schemeClr val="tx1"/>
        </a:solidFill>
        <a:latin typeface="Arial" charset="0"/>
        <a:ea typeface="+mn-ea"/>
        <a:cs typeface="+mn-cs"/>
      </a:defRPr>
    </a:lvl3pPr>
    <a:lvl4pPr marL="1371390" algn="l" rtl="0" eaLnBrk="0" fontAlgn="base" hangingPunct="0">
      <a:spcBef>
        <a:spcPct val="0"/>
      </a:spcBef>
      <a:spcAft>
        <a:spcPct val="0"/>
      </a:spcAft>
      <a:defRPr sz="1600" b="1" kern="1200">
        <a:solidFill>
          <a:schemeClr val="tx1"/>
        </a:solidFill>
        <a:latin typeface="Arial" charset="0"/>
        <a:ea typeface="+mn-ea"/>
        <a:cs typeface="+mn-cs"/>
      </a:defRPr>
    </a:lvl4pPr>
    <a:lvl5pPr marL="1828519" algn="l" rtl="0" eaLnBrk="0" fontAlgn="base" hangingPunct="0">
      <a:spcBef>
        <a:spcPct val="0"/>
      </a:spcBef>
      <a:spcAft>
        <a:spcPct val="0"/>
      </a:spcAft>
      <a:defRPr sz="1600" b="1" kern="1200">
        <a:solidFill>
          <a:schemeClr val="tx1"/>
        </a:solidFill>
        <a:latin typeface="Arial" charset="0"/>
        <a:ea typeface="+mn-ea"/>
        <a:cs typeface="+mn-cs"/>
      </a:defRPr>
    </a:lvl5pPr>
    <a:lvl6pPr marL="2285649" algn="l" defTabSz="914259" rtl="0" eaLnBrk="1" latinLnBrk="0" hangingPunct="1">
      <a:defRPr sz="1600" b="1" kern="1200">
        <a:solidFill>
          <a:schemeClr val="tx1"/>
        </a:solidFill>
        <a:latin typeface="Arial" charset="0"/>
        <a:ea typeface="+mn-ea"/>
        <a:cs typeface="+mn-cs"/>
      </a:defRPr>
    </a:lvl6pPr>
    <a:lvl7pPr marL="2742780" algn="l" defTabSz="914259" rtl="0" eaLnBrk="1" latinLnBrk="0" hangingPunct="1">
      <a:defRPr sz="1600" b="1" kern="1200">
        <a:solidFill>
          <a:schemeClr val="tx1"/>
        </a:solidFill>
        <a:latin typeface="Arial" charset="0"/>
        <a:ea typeface="+mn-ea"/>
        <a:cs typeface="+mn-cs"/>
      </a:defRPr>
    </a:lvl7pPr>
    <a:lvl8pPr marL="3199908" algn="l" defTabSz="914259" rtl="0" eaLnBrk="1" latinLnBrk="0" hangingPunct="1">
      <a:defRPr sz="1600" b="1" kern="1200">
        <a:solidFill>
          <a:schemeClr val="tx1"/>
        </a:solidFill>
        <a:latin typeface="Arial" charset="0"/>
        <a:ea typeface="+mn-ea"/>
        <a:cs typeface="+mn-cs"/>
      </a:defRPr>
    </a:lvl8pPr>
    <a:lvl9pPr marL="3657039" algn="l" defTabSz="914259" rtl="0" eaLnBrk="1" latinLnBrk="0" hangingPunct="1">
      <a:defRPr sz="1600" b="1" kern="1200">
        <a:solidFill>
          <a:schemeClr val="tx1"/>
        </a:solidFill>
        <a:latin typeface="Arial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024">
          <p15:clr>
            <a:srgbClr val="A4A3A4"/>
          </p15:clr>
        </p15:guide>
        <p15:guide id="2" pos="2304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9933"/>
    <a:srgbClr val="FFCC99"/>
    <a:srgbClr val="CCFF99"/>
    <a:srgbClr val="CC99FF"/>
    <a:srgbClr val="000066"/>
    <a:srgbClr val="996600"/>
    <a:srgbClr val="4D6997"/>
    <a:srgbClr val="6633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E8034E78-7F5D-4C2E-B375-FC64B27BC917}" styleName="Dark Style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188" autoAdjust="0"/>
    <p:restoredTop sz="75202" autoAdjust="0"/>
  </p:normalViewPr>
  <p:slideViewPr>
    <p:cSldViewPr>
      <p:cViewPr varScale="1">
        <p:scale>
          <a:sx n="79" d="100"/>
          <a:sy n="79" d="100"/>
        </p:scale>
        <p:origin x="200" y="61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50" d="100"/>
        <a:sy n="50" d="100"/>
      </p:scale>
      <p:origin x="0" y="0"/>
    </p:cViewPr>
  </p:sorterViewPr>
  <p:notesViewPr>
    <p:cSldViewPr>
      <p:cViewPr varScale="1">
        <p:scale>
          <a:sx n="56" d="100"/>
          <a:sy n="56" d="100"/>
        </p:scale>
        <p:origin x="-1782" y="-78"/>
      </p:cViewPr>
      <p:guideLst>
        <p:guide orient="horz" pos="3024"/>
        <p:guide pos="2304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63" Type="http://schemas.openxmlformats.org/officeDocument/2006/relationships/tableStyles" Target="tableStyles.xml"/><Relationship Id="rId50" Type="http://schemas.openxmlformats.org/officeDocument/2006/relationships/slide" Target="slides/slide49.xml"/><Relationship Id="rId51" Type="http://schemas.openxmlformats.org/officeDocument/2006/relationships/slide" Target="slides/slide50.xml"/><Relationship Id="rId52" Type="http://schemas.openxmlformats.org/officeDocument/2006/relationships/slide" Target="slides/slide51.xml"/><Relationship Id="rId53" Type="http://schemas.openxmlformats.org/officeDocument/2006/relationships/slide" Target="slides/slide52.xml"/><Relationship Id="rId54" Type="http://schemas.openxmlformats.org/officeDocument/2006/relationships/slide" Target="slides/slide53.xml"/><Relationship Id="rId55" Type="http://schemas.openxmlformats.org/officeDocument/2006/relationships/slide" Target="slides/slide54.xml"/><Relationship Id="rId56" Type="http://schemas.openxmlformats.org/officeDocument/2006/relationships/slide" Target="slides/slide55.xml"/><Relationship Id="rId57" Type="http://schemas.openxmlformats.org/officeDocument/2006/relationships/slide" Target="slides/slide56.xml"/><Relationship Id="rId58" Type="http://schemas.openxmlformats.org/officeDocument/2006/relationships/notesMaster" Target="notesMasters/notesMaster1.xml"/><Relationship Id="rId59" Type="http://schemas.openxmlformats.org/officeDocument/2006/relationships/handoutMaster" Target="handoutMasters/handoutMaster1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60" Type="http://schemas.openxmlformats.org/officeDocument/2006/relationships/presProps" Target="presProps.xml"/><Relationship Id="rId61" Type="http://schemas.openxmlformats.org/officeDocument/2006/relationships/viewProps" Target="viewProps.xml"/><Relationship Id="rId62" Type="http://schemas.openxmlformats.org/officeDocument/2006/relationships/theme" Target="theme/theme1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49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1"/>
            <a:ext cx="3168650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96" tIns="48297" rIns="96596" bIns="48297" numCol="1" anchor="t" anchorCtr="0" compatLnSpc="1">
            <a:prstTxWarp prst="textNoShape">
              <a:avLst/>
            </a:prstTxWarp>
          </a:bodyPr>
          <a:lstStyle>
            <a:lvl1pPr defTabSz="964451">
              <a:defRPr sz="1200" b="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6499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4146551" y="1"/>
            <a:ext cx="3168650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96" tIns="48297" rIns="96596" bIns="48297" numCol="1" anchor="t" anchorCtr="0" compatLnSpc="1">
            <a:prstTxWarp prst="textNoShape">
              <a:avLst/>
            </a:prstTxWarp>
          </a:bodyPr>
          <a:lstStyle>
            <a:lvl1pPr algn="r" defTabSz="964451">
              <a:defRPr sz="1200" b="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6500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9121776"/>
            <a:ext cx="3168650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96" tIns="48297" rIns="96596" bIns="48297" numCol="1" anchor="b" anchorCtr="0" compatLnSpc="1">
            <a:prstTxWarp prst="textNoShape">
              <a:avLst/>
            </a:prstTxWarp>
          </a:bodyPr>
          <a:lstStyle>
            <a:lvl1pPr defTabSz="964451">
              <a:defRPr sz="1200" b="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6501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4146551" y="9121776"/>
            <a:ext cx="3168650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96" tIns="48297" rIns="96596" bIns="48297" numCol="1" anchor="b" anchorCtr="0" compatLnSpc="1">
            <a:prstTxWarp prst="textNoShape">
              <a:avLst/>
            </a:prstTxWarp>
          </a:bodyPr>
          <a:lstStyle>
            <a:lvl1pPr algn="r" defTabSz="964451">
              <a:defRPr sz="1200" b="0">
                <a:latin typeface="Arial" charset="0"/>
              </a:defRPr>
            </a:lvl1pPr>
          </a:lstStyle>
          <a:p>
            <a:pPr>
              <a:defRPr/>
            </a:pPr>
            <a:fld id="{D098A0DF-783C-49D9-9260-6806A799FD3D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007160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8.jpeg>
</file>

<file path=ppt/media/image19.jpg>
</file>

<file path=ppt/media/image2.png>
</file>

<file path=ppt/media/image28.jpg>
</file>

<file path=ppt/media/image3.jpg>
</file>

<file path=ppt/media/image43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1"/>
            <a:ext cx="3168650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96" tIns="48297" rIns="96596" bIns="48297" numCol="1" anchor="t" anchorCtr="0" compatLnSpc="1">
            <a:prstTxWarp prst="textNoShape">
              <a:avLst/>
            </a:prstTxWarp>
          </a:bodyPr>
          <a:lstStyle>
            <a:lvl1pPr defTabSz="964451" eaLnBrk="1" hangingPunct="1">
              <a:defRPr sz="1200" b="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123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4144964" y="1"/>
            <a:ext cx="3168650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96" tIns="48297" rIns="96596" bIns="48297" numCol="1" anchor="t" anchorCtr="0" compatLnSpc="1">
            <a:prstTxWarp prst="textNoShape">
              <a:avLst/>
            </a:prstTxWarp>
          </a:bodyPr>
          <a:lstStyle>
            <a:lvl1pPr algn="r" defTabSz="964451" eaLnBrk="1" hangingPunct="1">
              <a:defRPr sz="1200" b="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1204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258888" y="720725"/>
            <a:ext cx="4797425" cy="3598863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5125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731838" y="4559301"/>
            <a:ext cx="5853113" cy="432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96" tIns="48297" rIns="96596" bIns="48297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</a:p>
        </p:txBody>
      </p:sp>
      <p:sp>
        <p:nvSpPr>
          <p:cNvPr id="5126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9120189"/>
            <a:ext cx="3168650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96" tIns="48297" rIns="96596" bIns="48297" numCol="1" anchor="b" anchorCtr="0" compatLnSpc="1">
            <a:prstTxWarp prst="textNoShape">
              <a:avLst/>
            </a:prstTxWarp>
          </a:bodyPr>
          <a:lstStyle>
            <a:lvl1pPr defTabSz="964451" eaLnBrk="1" hangingPunct="1">
              <a:defRPr sz="1200" b="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127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4144964" y="9120189"/>
            <a:ext cx="3168650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96" tIns="48297" rIns="96596" bIns="48297" numCol="1" anchor="b" anchorCtr="0" compatLnSpc="1">
            <a:prstTxWarp prst="textNoShape">
              <a:avLst/>
            </a:prstTxWarp>
          </a:bodyPr>
          <a:lstStyle>
            <a:lvl1pPr algn="r" defTabSz="964451" eaLnBrk="1" hangingPunct="1">
              <a:defRPr sz="1200" b="0">
                <a:latin typeface="Arial" charset="0"/>
              </a:defRPr>
            </a:lvl1pPr>
          </a:lstStyle>
          <a:p>
            <a:pPr>
              <a:defRPr/>
            </a:pPr>
            <a:fld id="{A0D86A14-AC1F-4C9A-8DDE-CE6B11F31194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6759782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1pPr>
    <a:lvl2pPr marL="45713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2pPr>
    <a:lvl3pPr marL="914259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3pPr>
    <a:lvl4pPr marL="137139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4pPr>
    <a:lvl5pPr marL="1828519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5pPr>
    <a:lvl6pPr marL="2285649" algn="l" defTabSz="914259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2780" algn="l" defTabSz="914259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199908" algn="l" defTabSz="914259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039" algn="l" defTabSz="914259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5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pPr defTabSz="963613"/>
            <a:fld id="{2CF7154E-FE2C-4094-9169-5F6DACF2D87A}" type="slidenum">
              <a:rPr lang="en-US" smtClean="0"/>
              <a:pPr defTabSz="963613"/>
              <a:t>5</a:t>
            </a:fld>
            <a:endParaRPr lang="en-US" smtClean="0"/>
          </a:p>
        </p:txBody>
      </p:sp>
      <p:sp>
        <p:nvSpPr>
          <p:cNvPr id="55299" name="Text Box 2"/>
          <p:cNvSpPr txBox="1">
            <a:spLocks noChangeArrowheads="1"/>
          </p:cNvSpPr>
          <p:nvPr/>
        </p:nvSpPr>
        <p:spPr bwMode="auto">
          <a:xfrm>
            <a:off x="1219200" y="720725"/>
            <a:ext cx="4876800" cy="3598863"/>
          </a:xfrm>
          <a:prstGeom prst="rect">
            <a:avLst/>
          </a:prstGeom>
          <a:solidFill>
            <a:srgbClr val="FFFFFF"/>
          </a:solidFill>
          <a:ln w="9360">
            <a:solidFill>
              <a:srgbClr val="000000"/>
            </a:solidFill>
            <a:miter lim="800000"/>
            <a:headEnd/>
            <a:tailEnd/>
          </a:ln>
        </p:spPr>
        <p:txBody>
          <a:bodyPr wrap="none" lIns="94650" tIns="47325" rIns="94650" bIns="47325" anchor="ctr"/>
          <a:lstStyle/>
          <a:p>
            <a:endParaRPr lang="en-US"/>
          </a:p>
        </p:txBody>
      </p:sp>
      <p:sp>
        <p:nvSpPr>
          <p:cNvPr id="55300" name="Rectangle 3"/>
          <p:cNvSpPr>
            <a:spLocks noGrp="1" noChangeArrowheads="1"/>
          </p:cNvSpPr>
          <p:nvPr>
            <p:ph type="body"/>
          </p:nvPr>
        </p:nvSpPr>
        <p:spPr>
          <a:xfrm>
            <a:off x="731838" y="4560888"/>
            <a:ext cx="5845175" cy="4319587"/>
          </a:xfrm>
          <a:noFill/>
          <a:ln/>
        </p:spPr>
        <p:txBody>
          <a:bodyPr wrap="none" anchor="ctr"/>
          <a:lstStyle/>
          <a:p>
            <a:pPr eaLnBrk="1" hangingPunct="1"/>
            <a:endParaRPr lang="en-US" smtClean="0"/>
          </a:p>
        </p:txBody>
      </p:sp>
    </p:spTree>
    <p:extLst>
      <p:ext uri="{BB962C8B-B14F-4D97-AF65-F5344CB8AC3E}">
        <p14:creationId xmlns:p14="http://schemas.microsoft.com/office/powerpoint/2010/main" val="214021518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pPr defTabSz="963613"/>
            <a:fld id="{2CF7154E-FE2C-4094-9169-5F6DACF2D87A}" type="slidenum">
              <a:rPr lang="en-US" smtClean="0"/>
              <a:pPr defTabSz="963613"/>
              <a:t>55</a:t>
            </a:fld>
            <a:endParaRPr lang="en-US" smtClean="0"/>
          </a:p>
        </p:txBody>
      </p:sp>
      <p:sp>
        <p:nvSpPr>
          <p:cNvPr id="55299" name="Text Box 2"/>
          <p:cNvSpPr txBox="1">
            <a:spLocks noChangeArrowheads="1"/>
          </p:cNvSpPr>
          <p:nvPr/>
        </p:nvSpPr>
        <p:spPr bwMode="auto">
          <a:xfrm>
            <a:off x="1219200" y="720725"/>
            <a:ext cx="4876800" cy="3598863"/>
          </a:xfrm>
          <a:prstGeom prst="rect">
            <a:avLst/>
          </a:prstGeom>
          <a:solidFill>
            <a:srgbClr val="FFFFFF"/>
          </a:solidFill>
          <a:ln w="9360">
            <a:solidFill>
              <a:srgbClr val="000000"/>
            </a:solidFill>
            <a:miter lim="800000"/>
            <a:headEnd/>
            <a:tailEnd/>
          </a:ln>
        </p:spPr>
        <p:txBody>
          <a:bodyPr wrap="none" lIns="94650" tIns="47325" rIns="94650" bIns="47325" anchor="ctr"/>
          <a:lstStyle/>
          <a:p>
            <a:endParaRPr lang="en-US"/>
          </a:p>
        </p:txBody>
      </p:sp>
      <p:sp>
        <p:nvSpPr>
          <p:cNvPr id="55300" name="Rectangle 3"/>
          <p:cNvSpPr>
            <a:spLocks noGrp="1" noChangeArrowheads="1"/>
          </p:cNvSpPr>
          <p:nvPr>
            <p:ph type="body"/>
          </p:nvPr>
        </p:nvSpPr>
        <p:spPr>
          <a:xfrm>
            <a:off x="731838" y="4560888"/>
            <a:ext cx="5845175" cy="4319587"/>
          </a:xfrm>
          <a:noFill/>
          <a:ln/>
        </p:spPr>
        <p:txBody>
          <a:bodyPr wrap="none" anchor="ctr"/>
          <a:lstStyle/>
          <a:p>
            <a:pPr eaLnBrk="1" hangingPunct="1"/>
            <a:endParaRPr lang="en-US" smtClean="0"/>
          </a:p>
        </p:txBody>
      </p:sp>
    </p:spTree>
    <p:extLst>
      <p:ext uri="{BB962C8B-B14F-4D97-AF65-F5344CB8AC3E}">
        <p14:creationId xmlns:p14="http://schemas.microsoft.com/office/powerpoint/2010/main" val="214021518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/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(Black)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/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dk1" tx1="lt1" bg2="dk2" tx2="lt2" accent1="accent1" accent2="accent2" accent3="accent3" accent4="accent4" accent5="accent5" accent6="accent6" hlink="hlink" folHlink="folHlink"/>
  <p:sldLayoutIdLst>
    <p:sldLayoutId id="2147483653" r:id="rId1"/>
    <p:sldLayoutId id="2147483657" r:id="rId2"/>
  </p:sldLayoutIdLst>
  <p:transition/>
  <p:timing>
    <p:tnLst>
      <p:par>
        <p:cTn id="1" dur="indefinite" restart="never" nodeType="tmRoot"/>
      </p:par>
    </p:tnLst>
  </p:timing>
  <p:txStyles>
    <p:titleStyle>
      <a:lvl1pPr algn="l" rtl="0" eaLnBrk="0" fontAlgn="base" hangingPunct="0">
        <a:spcBef>
          <a:spcPct val="0"/>
        </a:spcBef>
        <a:spcAft>
          <a:spcPct val="0"/>
        </a:spcAft>
        <a:defRPr sz="3200" b="1" baseline="0">
          <a:solidFill>
            <a:schemeClr val="bg1"/>
          </a:solidFill>
          <a:latin typeface="Gill Sans"/>
          <a:ea typeface="+mj-ea"/>
          <a:cs typeface="Gill San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Arial Black" pitchFamily="34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Arial Black" pitchFamily="34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Arial Black" pitchFamily="34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Arial Black" pitchFamily="34" charset="0"/>
        </a:defRPr>
      </a:lvl5pPr>
      <a:lvl6pPr marL="457130" algn="l" rtl="0" fontAlgn="base">
        <a:spcBef>
          <a:spcPct val="0"/>
        </a:spcBef>
        <a:spcAft>
          <a:spcPct val="0"/>
        </a:spcAft>
        <a:defRPr sz="3200">
          <a:solidFill>
            <a:srgbClr val="663300"/>
          </a:solidFill>
          <a:latin typeface="Arial Black" pitchFamily="34" charset="0"/>
        </a:defRPr>
      </a:lvl6pPr>
      <a:lvl7pPr marL="914259" algn="l" rtl="0" fontAlgn="base">
        <a:spcBef>
          <a:spcPct val="0"/>
        </a:spcBef>
        <a:spcAft>
          <a:spcPct val="0"/>
        </a:spcAft>
        <a:defRPr sz="3200">
          <a:solidFill>
            <a:srgbClr val="663300"/>
          </a:solidFill>
          <a:latin typeface="Arial Black" pitchFamily="34" charset="0"/>
        </a:defRPr>
      </a:lvl7pPr>
      <a:lvl8pPr marL="1371390" algn="l" rtl="0" fontAlgn="base">
        <a:spcBef>
          <a:spcPct val="0"/>
        </a:spcBef>
        <a:spcAft>
          <a:spcPct val="0"/>
        </a:spcAft>
        <a:defRPr sz="3200">
          <a:solidFill>
            <a:srgbClr val="663300"/>
          </a:solidFill>
          <a:latin typeface="Arial Black" pitchFamily="34" charset="0"/>
        </a:defRPr>
      </a:lvl8pPr>
      <a:lvl9pPr marL="1828519" algn="l" rtl="0" fontAlgn="base">
        <a:spcBef>
          <a:spcPct val="0"/>
        </a:spcBef>
        <a:spcAft>
          <a:spcPct val="0"/>
        </a:spcAft>
        <a:defRPr sz="3200">
          <a:solidFill>
            <a:srgbClr val="663300"/>
          </a:solidFill>
          <a:latin typeface="Arial Black" pitchFamily="34" charset="0"/>
        </a:defRPr>
      </a:lvl9pPr>
    </p:titleStyle>
    <p:bodyStyle>
      <a:lvl1pPr marL="342848" indent="-342848" algn="l" rtl="0" eaLnBrk="0" fontAlgn="base" hangingPunct="0">
        <a:spcBef>
          <a:spcPct val="25000"/>
        </a:spcBef>
        <a:spcAft>
          <a:spcPct val="25000"/>
        </a:spcAft>
        <a:buClr>
          <a:srgbClr val="5675A9"/>
        </a:buClr>
        <a:buSzPct val="75000"/>
        <a:buFont typeface="Wingdings" charset="2"/>
        <a:buChar char="¢"/>
        <a:defRPr sz="2400" baseline="0">
          <a:solidFill>
            <a:schemeClr val="bg1"/>
          </a:solidFill>
          <a:latin typeface="Gill Sans"/>
          <a:ea typeface="+mn-ea"/>
          <a:cs typeface="Gill Sans"/>
        </a:defRPr>
      </a:lvl1pPr>
      <a:lvl2pPr marL="742836" indent="-285707" algn="l" rtl="0" eaLnBrk="0" fontAlgn="base" hangingPunct="0">
        <a:spcBef>
          <a:spcPct val="10000"/>
        </a:spcBef>
        <a:spcAft>
          <a:spcPct val="10000"/>
        </a:spcAft>
        <a:buClr>
          <a:srgbClr val="5675A9"/>
        </a:buClr>
        <a:buSzPct val="75000"/>
        <a:buFont typeface="Wingdings" charset="2"/>
        <a:buChar char="l"/>
        <a:defRPr sz="2000" baseline="0">
          <a:solidFill>
            <a:schemeClr val="bg1"/>
          </a:solidFill>
          <a:latin typeface="Gill Sans"/>
          <a:cs typeface="Gill Sans"/>
        </a:defRPr>
      </a:lvl2pPr>
      <a:lvl3pPr marL="1142824" indent="-228564" algn="l" rtl="0" eaLnBrk="0" fontAlgn="base" hangingPunct="0">
        <a:spcBef>
          <a:spcPct val="20000"/>
        </a:spcBef>
        <a:spcAft>
          <a:spcPct val="0"/>
        </a:spcAft>
        <a:buClr>
          <a:srgbClr val="5675A9"/>
        </a:buClr>
        <a:buChar char="•"/>
        <a:defRPr sz="1800" baseline="0">
          <a:solidFill>
            <a:schemeClr val="bg1"/>
          </a:solidFill>
          <a:latin typeface="Gill Sans"/>
          <a:cs typeface="Gill Sans"/>
        </a:defRPr>
      </a:lvl3pPr>
      <a:lvl4pPr marL="1599954" indent="-228564" algn="l" rtl="0" eaLnBrk="0" fontAlgn="base" hangingPunct="0">
        <a:spcBef>
          <a:spcPct val="20000"/>
        </a:spcBef>
        <a:spcAft>
          <a:spcPct val="0"/>
        </a:spcAft>
        <a:buClr>
          <a:srgbClr val="5675A9"/>
        </a:buClr>
        <a:buChar char="•"/>
        <a:defRPr sz="1600" baseline="0">
          <a:solidFill>
            <a:schemeClr val="bg1"/>
          </a:solidFill>
          <a:latin typeface="Gill Sans"/>
          <a:cs typeface="Gill Sans"/>
        </a:defRPr>
      </a:lvl4pPr>
      <a:lvl5pPr marL="2057085" indent="-228564" algn="l" rtl="0" eaLnBrk="0" fontAlgn="base" hangingPunct="0">
        <a:spcBef>
          <a:spcPct val="20000"/>
        </a:spcBef>
        <a:spcAft>
          <a:spcPct val="0"/>
        </a:spcAft>
        <a:buClr>
          <a:srgbClr val="5675A9"/>
        </a:buClr>
        <a:buChar char="•"/>
        <a:defRPr sz="1600" baseline="0">
          <a:solidFill>
            <a:schemeClr val="bg1"/>
          </a:solidFill>
          <a:latin typeface="Gill Sans"/>
          <a:cs typeface="Gill Sans"/>
        </a:defRPr>
      </a:lvl5pPr>
      <a:lvl6pPr marL="2514215" indent="-228564" algn="l" rtl="0" fontAlgn="base">
        <a:spcBef>
          <a:spcPct val="20000"/>
        </a:spcBef>
        <a:spcAft>
          <a:spcPct val="0"/>
        </a:spcAft>
        <a:buChar char="•"/>
        <a:defRPr sz="1600">
          <a:solidFill>
            <a:schemeClr val="tx2"/>
          </a:solidFill>
          <a:latin typeface="+mn-lt"/>
        </a:defRPr>
      </a:lvl6pPr>
      <a:lvl7pPr marL="2971344" indent="-228564" algn="l" rtl="0" fontAlgn="base">
        <a:spcBef>
          <a:spcPct val="20000"/>
        </a:spcBef>
        <a:spcAft>
          <a:spcPct val="0"/>
        </a:spcAft>
        <a:buChar char="•"/>
        <a:defRPr sz="1600">
          <a:solidFill>
            <a:schemeClr val="tx2"/>
          </a:solidFill>
          <a:latin typeface="+mn-lt"/>
        </a:defRPr>
      </a:lvl7pPr>
      <a:lvl8pPr marL="3428475" indent="-228564" algn="l" rtl="0" fontAlgn="base">
        <a:spcBef>
          <a:spcPct val="20000"/>
        </a:spcBef>
        <a:spcAft>
          <a:spcPct val="0"/>
        </a:spcAft>
        <a:buChar char="•"/>
        <a:defRPr sz="1600">
          <a:solidFill>
            <a:schemeClr val="tx2"/>
          </a:solidFill>
          <a:latin typeface="+mn-lt"/>
        </a:defRPr>
      </a:lvl8pPr>
      <a:lvl9pPr marL="3885603" indent="-228564" algn="l" rtl="0" fontAlgn="base">
        <a:spcBef>
          <a:spcPct val="20000"/>
        </a:spcBef>
        <a:spcAft>
          <a:spcPct val="0"/>
        </a:spcAft>
        <a:buChar char="•"/>
        <a:defRPr sz="1600">
          <a:solidFill>
            <a:schemeClr val="tx2"/>
          </a:solidFill>
          <a:latin typeface="+mn-lt"/>
        </a:defRPr>
      </a:lvl9pPr>
    </p:bodyStyle>
    <p:otherStyle>
      <a:defPPr>
        <a:defRPr lang="en-US"/>
      </a:defPPr>
      <a:lvl1pPr marL="0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30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259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390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519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649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2780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199908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039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g"/><Relationship Id="rId3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4" Type="http://schemas.openxmlformats.org/officeDocument/2006/relationships/image" Target="../media/image17.emf"/><Relationship Id="rId5" Type="http://schemas.openxmlformats.org/officeDocument/2006/relationships/image" Target="../media/image10.emf"/><Relationship Id="rId6" Type="http://schemas.openxmlformats.org/officeDocument/2006/relationships/image" Target="../media/image11.emf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5.em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8.jpe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9.jp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0.em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1.emf"/><Relationship Id="rId3" Type="http://schemas.openxmlformats.org/officeDocument/2006/relationships/image" Target="../media/image22.emf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1.emf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3.emf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3.emf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1.emf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1.emf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1.em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4.emf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1.emf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5.emf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6.emf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7.emf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8.jpg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9.emf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0.emf"/><Relationship Id="rId3" Type="http://schemas.openxmlformats.org/officeDocument/2006/relationships/image" Target="../media/image31.emf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emf"/><Relationship Id="rId4" Type="http://schemas.openxmlformats.org/officeDocument/2006/relationships/image" Target="../media/image31.emf"/><Relationship Id="rId5" Type="http://schemas.openxmlformats.org/officeDocument/2006/relationships/image" Target="../media/image34.emf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2.emf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5.emf"/><Relationship Id="rId3" Type="http://schemas.openxmlformats.org/officeDocument/2006/relationships/image" Target="../media/image36.emf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7.emf"/><Relationship Id="rId3" Type="http://schemas.openxmlformats.org/officeDocument/2006/relationships/image" Target="../media/image38.emf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9.emf"/><Relationship Id="rId3" Type="http://schemas.openxmlformats.org/officeDocument/2006/relationships/image" Target="../media/image40.emf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41.emf"/><Relationship Id="rId3" Type="http://schemas.openxmlformats.org/officeDocument/2006/relationships/image" Target="../media/image42.em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43.jpe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jp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4" Type="http://schemas.openxmlformats.org/officeDocument/2006/relationships/image" Target="../media/image6.emf"/><Relationship Id="rId5" Type="http://schemas.openxmlformats.org/officeDocument/2006/relationships/image" Target="../media/image7.emf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4.em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8.emf"/><Relationship Id="rId3" Type="http://schemas.openxmlformats.org/officeDocument/2006/relationships/image" Target="../media/image9.em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4" Type="http://schemas.openxmlformats.org/officeDocument/2006/relationships/image" Target="../media/image12.emf"/><Relationship Id="rId5" Type="http://schemas.openxmlformats.org/officeDocument/2006/relationships/image" Target="../media/image13.emf"/><Relationship Id="rId6" Type="http://schemas.openxmlformats.org/officeDocument/2006/relationships/image" Target="../media/image14.emf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0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UniversityOfWaterloo_logo_horiz_rgb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50064" y="0"/>
            <a:ext cx="4393936" cy="1761759"/>
          </a:xfrm>
          <a:prstGeom prst="rect">
            <a:avLst/>
          </a:prstGeom>
        </p:spPr>
      </p:pic>
      <p:sp>
        <p:nvSpPr>
          <p:cNvPr id="8194" name="Rectangle 14"/>
          <p:cNvSpPr>
            <a:spLocks noChangeArrowheads="1"/>
          </p:cNvSpPr>
          <p:nvPr/>
        </p:nvSpPr>
        <p:spPr bwMode="auto">
          <a:xfrm>
            <a:off x="76200" y="1371599"/>
            <a:ext cx="8991600" cy="91440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25" tIns="45713" rIns="91425" bIns="45713" anchor="ctr"/>
          <a:lstStyle/>
          <a:p>
            <a:pPr algn="ctr" eaLnBrk="1" hangingPunct="1"/>
            <a:r>
              <a:rPr lang="en-US" sz="3600" dirty="0" smtClean="0">
                <a:solidFill>
                  <a:schemeClr val="bg2"/>
                </a:solidFill>
                <a:latin typeface="Gill Sans"/>
                <a:cs typeface="Gill Sans"/>
              </a:rPr>
              <a:t>Big Data Infrastructure</a:t>
            </a:r>
            <a:endParaRPr lang="en-US" sz="3600" dirty="0">
              <a:solidFill>
                <a:schemeClr val="bg2"/>
              </a:solidFill>
              <a:latin typeface="Gill Sans"/>
              <a:cs typeface="Gill Sans"/>
            </a:endParaRPr>
          </a:p>
        </p:txBody>
      </p:sp>
      <p:pic>
        <p:nvPicPr>
          <p:cNvPr id="9" name="Picture 13" descr="creative-commons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01600" y="6358582"/>
            <a:ext cx="1117600" cy="3937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7" name="Rectangle 14"/>
          <p:cNvSpPr>
            <a:spLocks noChangeArrowheads="1"/>
          </p:cNvSpPr>
          <p:nvPr/>
        </p:nvSpPr>
        <p:spPr bwMode="auto">
          <a:xfrm>
            <a:off x="76200" y="2971800"/>
            <a:ext cx="8991600" cy="685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25" tIns="45713" rIns="91425" bIns="45713" anchor="ctr"/>
          <a:lstStyle/>
          <a:p>
            <a:pPr algn="ctr" eaLnBrk="1" hangingPunct="1"/>
            <a:r>
              <a:rPr lang="en-US" sz="2800" b="0" dirty="0">
                <a:solidFill>
                  <a:schemeClr val="bg2"/>
                </a:solidFill>
                <a:latin typeface="Gill Sans"/>
                <a:cs typeface="Gill Sans"/>
              </a:rPr>
              <a:t>Week </a:t>
            </a:r>
            <a:r>
              <a:rPr lang="en-US" sz="2800" b="0" dirty="0" smtClean="0">
                <a:solidFill>
                  <a:schemeClr val="bg2"/>
                </a:solidFill>
                <a:latin typeface="Gill Sans"/>
                <a:cs typeface="Gill Sans"/>
              </a:rPr>
              <a:t>9: Data Mining (3/4)</a:t>
            </a:r>
            <a:endParaRPr lang="en-US" sz="2800" b="0" dirty="0">
              <a:solidFill>
                <a:schemeClr val="bg2"/>
              </a:solidFill>
              <a:latin typeface="Gill Sans"/>
              <a:cs typeface="Gill Sans"/>
            </a:endParaRPr>
          </a:p>
        </p:txBody>
      </p:sp>
      <p:sp>
        <p:nvSpPr>
          <p:cNvPr id="8" name="Text Box 11"/>
          <p:cNvSpPr txBox="1">
            <a:spLocks noChangeArrowheads="1"/>
          </p:cNvSpPr>
          <p:nvPr/>
        </p:nvSpPr>
        <p:spPr bwMode="auto">
          <a:xfrm>
            <a:off x="1371600" y="6324600"/>
            <a:ext cx="6903753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200" b="0" dirty="0">
                <a:solidFill>
                  <a:schemeClr val="bg1"/>
                </a:solidFill>
                <a:latin typeface="Gill Sans"/>
                <a:cs typeface="Gill Sans"/>
              </a:rPr>
              <a:t>This work is licensed under a Creative Commons Attribution-Noncommercial-Share Alike 3.0 United States</a:t>
            </a:r>
            <a:br>
              <a:rPr lang="en-US" sz="1200" b="0" dirty="0">
                <a:solidFill>
                  <a:schemeClr val="bg1"/>
                </a:solidFill>
                <a:latin typeface="Gill Sans"/>
                <a:cs typeface="Gill Sans"/>
              </a:rPr>
            </a:br>
            <a:r>
              <a:rPr lang="en-US" sz="1200" b="0" dirty="0">
                <a:solidFill>
                  <a:schemeClr val="bg1"/>
                </a:solidFill>
                <a:latin typeface="Gill Sans"/>
                <a:cs typeface="Gill Sans"/>
              </a:rPr>
              <a:t>See http://creativecommons.org/licenses/by-nc-sa/3.0/us/ for details</a:t>
            </a:r>
          </a:p>
        </p:txBody>
      </p:sp>
      <p:sp>
        <p:nvSpPr>
          <p:cNvPr id="10" name="Rectangle 14"/>
          <p:cNvSpPr>
            <a:spLocks noChangeArrowheads="1"/>
          </p:cNvSpPr>
          <p:nvPr/>
        </p:nvSpPr>
        <p:spPr bwMode="auto">
          <a:xfrm>
            <a:off x="0" y="2057400"/>
            <a:ext cx="9144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25" tIns="45713" rIns="91425" bIns="45713" anchor="ctr"/>
          <a:lstStyle/>
          <a:p>
            <a:pPr algn="ctr" eaLnBrk="1" hangingPunct="1"/>
            <a:r>
              <a:rPr lang="en-US" sz="2400" b="0" dirty="0">
                <a:solidFill>
                  <a:schemeClr val="bg2"/>
                </a:solidFill>
                <a:latin typeface="Gill Sans"/>
                <a:cs typeface="Gill Sans"/>
              </a:rPr>
              <a:t>CS 489/698 Big Data Infrastructure (Winter </a:t>
            </a:r>
            <a:r>
              <a:rPr lang="en-US" sz="2400" b="0" dirty="0" smtClean="0">
                <a:solidFill>
                  <a:schemeClr val="bg2"/>
                </a:solidFill>
                <a:latin typeface="Gill Sans"/>
                <a:cs typeface="Gill Sans"/>
              </a:rPr>
              <a:t>2017)</a:t>
            </a:r>
            <a:endParaRPr lang="en-US" sz="2400" b="0" dirty="0">
              <a:solidFill>
                <a:schemeClr val="bg2"/>
              </a:solidFill>
              <a:latin typeface="Gill Sans"/>
              <a:cs typeface="Gill Sans"/>
            </a:endParaRPr>
          </a:p>
        </p:txBody>
      </p:sp>
      <p:sp>
        <p:nvSpPr>
          <p:cNvPr id="12" name="Rectangle 14"/>
          <p:cNvSpPr>
            <a:spLocks noChangeArrowheads="1"/>
          </p:cNvSpPr>
          <p:nvPr/>
        </p:nvSpPr>
        <p:spPr bwMode="auto">
          <a:xfrm>
            <a:off x="76200" y="4572000"/>
            <a:ext cx="8991600" cy="762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25" tIns="45713" rIns="91425" bIns="45713" anchor="ctr"/>
          <a:lstStyle/>
          <a:p>
            <a:pPr algn="ctr" eaLnBrk="1" hangingPunct="1"/>
            <a:r>
              <a:rPr lang="en-US" sz="2400" b="0" dirty="0" smtClean="0">
                <a:solidFill>
                  <a:schemeClr val="bg2"/>
                </a:solidFill>
                <a:latin typeface="Gill Sans"/>
                <a:cs typeface="Gill Sans"/>
              </a:rPr>
              <a:t>Jimmy Lin</a:t>
            </a:r>
          </a:p>
          <a:p>
            <a:pPr algn="ctr" eaLnBrk="1" hangingPunct="1"/>
            <a:r>
              <a:rPr lang="en-US" sz="2000" b="0" dirty="0" smtClean="0">
                <a:solidFill>
                  <a:schemeClr val="bg2"/>
                </a:solidFill>
                <a:latin typeface="Gill Sans"/>
                <a:cs typeface="Gill Sans"/>
              </a:rPr>
              <a:t>David R. Cheriton School of Computer Science</a:t>
            </a:r>
          </a:p>
          <a:p>
            <a:pPr algn="ctr" eaLnBrk="1" hangingPunct="1"/>
            <a:r>
              <a:rPr lang="en-US" sz="2000" b="0" dirty="0" smtClean="0">
                <a:solidFill>
                  <a:schemeClr val="bg2"/>
                </a:solidFill>
                <a:latin typeface="Gill Sans"/>
                <a:cs typeface="Gill Sans"/>
              </a:rPr>
              <a:t>University of Waterloo</a:t>
            </a:r>
            <a:endParaRPr lang="en-US" sz="2000" b="0" dirty="0">
              <a:solidFill>
                <a:schemeClr val="bg2"/>
              </a:solidFill>
              <a:latin typeface="Gill Sans"/>
              <a:cs typeface="Gill Sans"/>
            </a:endParaRPr>
          </a:p>
        </p:txBody>
      </p:sp>
      <p:sp>
        <p:nvSpPr>
          <p:cNvPr id="11" name="Rectangle 14"/>
          <p:cNvSpPr>
            <a:spLocks noChangeArrowheads="1"/>
          </p:cNvSpPr>
          <p:nvPr/>
        </p:nvSpPr>
        <p:spPr bwMode="auto">
          <a:xfrm>
            <a:off x="76200" y="3352801"/>
            <a:ext cx="8991600" cy="762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25" tIns="45713" rIns="91425" bIns="45713" anchor="ctr"/>
          <a:lstStyle/>
          <a:p>
            <a:pPr algn="ctr" eaLnBrk="1" hangingPunct="1"/>
            <a:r>
              <a:rPr lang="en-US" sz="2400" b="0" dirty="0" smtClean="0">
                <a:solidFill>
                  <a:schemeClr val="bg2"/>
                </a:solidFill>
                <a:latin typeface="Gill Sans"/>
                <a:cs typeface="Gill Sans"/>
              </a:rPr>
              <a:t>March 7, 2017</a:t>
            </a:r>
            <a:endParaRPr lang="en-US" sz="2400" b="0" dirty="0">
              <a:solidFill>
                <a:schemeClr val="bg2"/>
              </a:solidFill>
              <a:latin typeface="Gill Sans"/>
              <a:cs typeface="Gill Sans"/>
            </a:endParaRPr>
          </a:p>
        </p:txBody>
      </p:sp>
      <p:sp>
        <p:nvSpPr>
          <p:cNvPr id="14" name="TextBox 13"/>
          <p:cNvSpPr txBox="1">
            <a:spLocks noChangeArrowheads="1"/>
          </p:cNvSpPr>
          <p:nvPr/>
        </p:nvSpPr>
        <p:spPr bwMode="auto">
          <a:xfrm>
            <a:off x="1371600" y="5943600"/>
            <a:ext cx="6327373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800" b="0" dirty="0" smtClean="0">
                <a:solidFill>
                  <a:schemeClr val="bg1"/>
                </a:solidFill>
                <a:latin typeface="Gill Sans"/>
                <a:cs typeface="Gill Sans"/>
              </a:rPr>
              <a:t>These slides are available at http</a:t>
            </a:r>
            <a:r>
              <a:rPr lang="en-US" sz="1800" b="0" dirty="0">
                <a:solidFill>
                  <a:schemeClr val="bg1"/>
                </a:solidFill>
                <a:latin typeface="Gill Sans"/>
                <a:cs typeface="Gill Sans"/>
              </a:rPr>
              <a:t>://</a:t>
            </a:r>
            <a:r>
              <a:rPr lang="en-US" sz="1800" b="0" dirty="0" err="1" smtClean="0">
                <a:solidFill>
                  <a:schemeClr val="bg1"/>
                </a:solidFill>
                <a:latin typeface="Gill Sans"/>
                <a:cs typeface="Gill Sans"/>
              </a:rPr>
              <a:t>lintool.github.io</a:t>
            </a:r>
            <a:r>
              <a:rPr lang="en-US" sz="1800" b="0" dirty="0" smtClean="0">
                <a:solidFill>
                  <a:schemeClr val="bg1"/>
                </a:solidFill>
                <a:latin typeface="Gill Sans"/>
                <a:cs typeface="Gill Sans"/>
              </a:rPr>
              <a:t>/bigdata-2017w/</a:t>
            </a:r>
          </a:p>
        </p:txBody>
      </p:sp>
    </p:spTree>
    <p:extLst>
      <p:ext uri="{BB962C8B-B14F-4D97-AF65-F5344CB8AC3E}">
        <p14:creationId xmlns:p14="http://schemas.microsoft.com/office/powerpoint/2010/main" val="12576901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25240" y="3276600"/>
            <a:ext cx="1531620" cy="571500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28900" y="4572000"/>
            <a:ext cx="3924300" cy="731520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84220" y="5509260"/>
            <a:ext cx="2613660" cy="281940"/>
          </a:xfrm>
          <a:prstGeom prst="rect">
            <a:avLst/>
          </a:prstGeom>
        </p:spPr>
      </p:pic>
      <p:sp>
        <p:nvSpPr>
          <p:cNvPr id="9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Distance: Cosine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0" y="27432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Idea: measure distance between the vectors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0" y="4046041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Thus:</a:t>
            </a:r>
            <a:endParaRPr lang="en-US" sz="24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grpSp>
        <p:nvGrpSpPr>
          <p:cNvPr id="15" name="Group 14"/>
          <p:cNvGrpSpPr/>
          <p:nvPr/>
        </p:nvGrpSpPr>
        <p:grpSpPr>
          <a:xfrm>
            <a:off x="3078480" y="1447800"/>
            <a:ext cx="3169920" cy="609600"/>
            <a:chOff x="3429000" y="2286000"/>
            <a:chExt cx="3169920" cy="609600"/>
          </a:xfrm>
        </p:grpSpPr>
        <p:sp>
          <p:nvSpPr>
            <p:cNvPr id="16" name="TextBox 15"/>
            <p:cNvSpPr txBox="1"/>
            <p:nvPr/>
          </p:nvSpPr>
          <p:spPr>
            <a:xfrm>
              <a:off x="3429000" y="2362200"/>
              <a:ext cx="9144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 algn="r">
                <a:defRPr/>
              </a:pPr>
              <a:r>
                <a:rPr lang="en-US" sz="2400" b="0" kern="0" dirty="0" smtClean="0">
                  <a:solidFill>
                    <a:srgbClr val="000000"/>
                  </a:solidFill>
                  <a:latin typeface="Gill Sans"/>
                  <a:cs typeface="Gill Sans"/>
                </a:rPr>
                <a:t>Given</a:t>
              </a:r>
              <a:endParaRPr lang="en-US" sz="2400" b="0" kern="0" dirty="0">
                <a:solidFill>
                  <a:srgbClr val="000000"/>
                </a:solidFill>
                <a:latin typeface="Gill Sans"/>
                <a:cs typeface="Gill Sans"/>
              </a:endParaRPr>
            </a:p>
          </p:txBody>
        </p:sp>
        <p:pic>
          <p:nvPicPr>
            <p:cNvPr id="17" name="Picture 16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4495800" y="2286000"/>
              <a:ext cx="2103120" cy="281940"/>
            </a:xfrm>
            <a:prstGeom prst="rect">
              <a:avLst/>
            </a:prstGeom>
          </p:spPr>
        </p:pic>
        <p:pic>
          <p:nvPicPr>
            <p:cNvPr id="18" name="Picture 17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4488180" y="2613660"/>
              <a:ext cx="2034540" cy="28194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301262830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Distance: Hamming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0" y="25146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Given two bit vectors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0" y="2979241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Hamming distance: number of elements which differ</a:t>
            </a:r>
          </a:p>
        </p:txBody>
      </p:sp>
    </p:spTree>
    <p:extLst>
      <p:ext uri="{BB962C8B-B14F-4D97-AF65-F5344CB8AC3E}">
        <p14:creationId xmlns:p14="http://schemas.microsoft.com/office/powerpoint/2010/main" val="3276613176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DSC02310.JP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6" name="Title 1"/>
          <p:cNvSpPr txBox="1">
            <a:spLocks/>
          </p:cNvSpPr>
          <p:nvPr/>
        </p:nvSpPr>
        <p:spPr>
          <a:xfrm>
            <a:off x="381000" y="548640"/>
            <a:ext cx="4114800" cy="685800"/>
          </a:xfrm>
          <a:prstGeom prst="rect">
            <a:avLst/>
          </a:prstGeom>
        </p:spPr>
        <p:txBody>
          <a:bodyPr/>
          <a:lstStyle/>
          <a:p>
            <a:pPr lvl="0">
              <a:defRPr/>
            </a:pPr>
            <a:r>
              <a:rPr lang="en-US" sz="3600" b="0" kern="0" dirty="0">
                <a:solidFill>
                  <a:schemeClr val="bg1"/>
                </a:solidFill>
                <a:latin typeface="Gill Sans"/>
                <a:cs typeface="Gill Sans"/>
              </a:rPr>
              <a:t>Representations</a:t>
            </a:r>
          </a:p>
        </p:txBody>
      </p:sp>
    </p:spTree>
    <p:extLst>
      <p:ext uri="{BB962C8B-B14F-4D97-AF65-F5344CB8AC3E}">
        <p14:creationId xmlns:p14="http://schemas.microsoft.com/office/powerpoint/2010/main" val="1824713366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Representations: Text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0" y="17526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Unigrams (i.e., words)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0" y="3572471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Feature weights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0" y="3953471"/>
            <a:ext cx="91440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 err="1">
                <a:solidFill>
                  <a:srgbClr val="0070C0"/>
                </a:solidFill>
                <a:latin typeface="Gill Sans"/>
                <a:cs typeface="Gill Sans"/>
              </a:rPr>
              <a:t>boolean</a:t>
            </a:r>
            <a:endParaRPr lang="en-US" sz="2000" b="0" kern="0" dirty="0">
              <a:solidFill>
                <a:srgbClr val="0070C0"/>
              </a:solidFill>
              <a:latin typeface="Gill Sans"/>
              <a:cs typeface="Gill Sans"/>
            </a:endParaRPr>
          </a:p>
          <a:p>
            <a:pPr lvl="0" algn="ctr">
              <a:defRPr/>
            </a:pPr>
            <a:r>
              <a:rPr lang="en-US" sz="2000" b="0" kern="0" dirty="0" err="1">
                <a:solidFill>
                  <a:srgbClr val="0070C0"/>
                </a:solidFill>
                <a:latin typeface="Gill Sans"/>
                <a:cs typeface="Gill Sans"/>
              </a:rPr>
              <a:t>tf.idf</a:t>
            </a:r>
            <a:endParaRPr lang="en-US" sz="2000" b="0" kern="0" dirty="0">
              <a:solidFill>
                <a:srgbClr val="0070C0"/>
              </a:solidFill>
              <a:latin typeface="Gill Sans"/>
              <a:cs typeface="Gill Sans"/>
            </a:endParaRP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BM25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…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0" y="23622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Shingles = </a:t>
            </a:r>
            <a:r>
              <a:rPr lang="en-US" sz="2400" b="0" i="1" kern="0" dirty="0">
                <a:solidFill>
                  <a:srgbClr val="000000"/>
                </a:solidFill>
                <a:latin typeface="Gill Sans"/>
                <a:cs typeface="Gill Sans"/>
              </a:rPr>
              <a:t>n</a:t>
            </a: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-grams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0" y="2743200"/>
            <a:ext cx="9144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At the word level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At the character level</a:t>
            </a:r>
          </a:p>
        </p:txBody>
      </p:sp>
    </p:spTree>
    <p:extLst>
      <p:ext uri="{BB962C8B-B14F-4D97-AF65-F5344CB8AC3E}">
        <p14:creationId xmlns:p14="http://schemas.microsoft.com/office/powerpoint/2010/main" val="523699826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Representations: Beyond Text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0" y="17526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For recommender systems: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0" y="2133600"/>
            <a:ext cx="9144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Items as features for users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Users as features for items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0" y="386709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For </a:t>
            </a: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log data: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0" y="4248090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Behaviors (clicks) as features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0" y="295269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For graphs: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0" y="3333690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Adjacency lists as features for vertices</a:t>
            </a:r>
          </a:p>
        </p:txBody>
      </p:sp>
    </p:spTree>
    <p:extLst>
      <p:ext uri="{BB962C8B-B14F-4D97-AF65-F5344CB8AC3E}">
        <p14:creationId xmlns:p14="http://schemas.microsoft.com/office/powerpoint/2010/main" val="2124702179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buckets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22159" y="0"/>
            <a:ext cx="10251959" cy="6858000"/>
          </a:xfrm>
          <a:prstGeom prst="rect">
            <a:avLst/>
          </a:prstGeom>
        </p:spPr>
      </p:pic>
      <p:sp>
        <p:nvSpPr>
          <p:cNvPr id="7" name="TextBox 3"/>
          <p:cNvSpPr txBox="1">
            <a:spLocks noChangeArrowheads="1"/>
          </p:cNvSpPr>
          <p:nvPr/>
        </p:nvSpPr>
        <p:spPr bwMode="auto">
          <a:xfrm>
            <a:off x="0" y="6611938"/>
            <a:ext cx="358140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1000" b="0" dirty="0" smtClean="0">
                <a:solidFill>
                  <a:srgbClr val="FFFFFF"/>
                </a:solidFill>
              </a:rPr>
              <a:t>Source: </a:t>
            </a:r>
            <a:r>
              <a:rPr lang="en-US" sz="1000" b="0" dirty="0" err="1" smtClean="0">
                <a:solidFill>
                  <a:srgbClr val="FFFFFF"/>
                </a:solidFill>
              </a:rPr>
              <a:t>www.flickr.com</a:t>
            </a:r>
            <a:r>
              <a:rPr lang="en-US" sz="1000" b="0" dirty="0">
                <a:solidFill>
                  <a:srgbClr val="FFFFFF"/>
                </a:solidFill>
              </a:rPr>
              <a:t>/photos/</a:t>
            </a:r>
            <a:r>
              <a:rPr lang="en-US" sz="1000" b="0" dirty="0" err="1">
                <a:solidFill>
                  <a:srgbClr val="FFFFFF"/>
                </a:solidFill>
              </a:rPr>
              <a:t>rheinitz</a:t>
            </a:r>
            <a:r>
              <a:rPr lang="en-US" sz="1000" b="0" dirty="0">
                <a:solidFill>
                  <a:srgbClr val="FFFFFF"/>
                </a:solidFill>
              </a:rPr>
              <a:t>/6158837748/</a:t>
            </a:r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381000" y="548640"/>
            <a:ext cx="4114800" cy="685800"/>
          </a:xfrm>
          <a:prstGeom prst="rect">
            <a:avLst/>
          </a:prstGeom>
        </p:spPr>
        <p:txBody>
          <a:bodyPr/>
          <a:lstStyle/>
          <a:p>
            <a:pPr lvl="0">
              <a:defRPr/>
            </a:pPr>
            <a:r>
              <a:rPr lang="en-US" sz="3600" b="0" kern="0" dirty="0" err="1">
                <a:latin typeface="Gill Sans"/>
                <a:cs typeface="Gill Sans"/>
              </a:rPr>
              <a:t>Minhash</a:t>
            </a:r>
            <a:endParaRPr lang="en-US" sz="3600" b="0" kern="0" dirty="0"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1576561503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Near-Duplicate Detection of Webpages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0" y="13716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What’s the source of the problem?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0" y="1752600"/>
            <a:ext cx="9144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Mirror pages (legit)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Spam farms (non-legit)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Additional complications (e.g., </a:t>
            </a:r>
            <a:r>
              <a:rPr lang="en-US" sz="2000" b="0" kern="0" dirty="0" err="1">
                <a:solidFill>
                  <a:srgbClr val="0070C0"/>
                </a:solidFill>
                <a:latin typeface="Gill Sans"/>
                <a:cs typeface="Gill Sans"/>
              </a:rPr>
              <a:t>nav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 bars)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0" y="287649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Naïve algorithm: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0" y="3257490"/>
            <a:ext cx="9144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Compute cryptographic hash for webpage (e.g., MD5)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Insert hash values into a big hash table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Compute hash for new webpage: collision implies duplicate 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0" y="44958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What’s the issue?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0" y="5080337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Intuition: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0" y="5461337"/>
            <a:ext cx="9144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Hash function needs to be tolerant of minor differences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High similarity implies higher probability of hash </a:t>
            </a: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collision</a:t>
            </a:r>
            <a:endParaRPr lang="en-US" sz="2000" b="0" kern="0" dirty="0">
              <a:solidFill>
                <a:srgbClr val="0070C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1029601484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7" grpId="0"/>
      <p:bldP spid="8" grpId="0"/>
      <p:bldP spid="9" grpId="0"/>
      <p:bldP spid="10" grpId="0"/>
      <p:bldP spid="11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 err="1">
                <a:solidFill>
                  <a:srgbClr val="000000"/>
                </a:solidFill>
                <a:latin typeface="Gill Sans"/>
                <a:cs typeface="Gill Sans"/>
              </a:rPr>
              <a:t>Minhash</a:t>
            </a:r>
            <a:endParaRPr lang="en-US" sz="36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0" y="19812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Naïve approach: </a:t>
            </a:r>
            <a:r>
              <a:rPr lang="en-US" sz="2400" b="0" i="1" kern="0" dirty="0">
                <a:solidFill>
                  <a:srgbClr val="000000"/>
                </a:solidFill>
                <a:latin typeface="Gill Sans"/>
                <a:cs typeface="Gill Sans"/>
              </a:rPr>
              <a:t>N</a:t>
            </a:r>
            <a:r>
              <a:rPr lang="en-US" sz="2400" b="0" i="1" kern="0" baseline="30000" dirty="0">
                <a:solidFill>
                  <a:srgbClr val="000000"/>
                </a:solidFill>
                <a:latin typeface="Gill Sans"/>
                <a:cs typeface="Gill Sans"/>
              </a:rPr>
              <a:t>2</a:t>
            </a: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 comparisons: Can we do better?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0" y="25908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Seminal algorithm for near-duplicate detection of webpages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0" y="2971800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Used by AltaVista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0" y="35814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Setup: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0" y="3962400"/>
            <a:ext cx="9144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Documents (HTML pages) represented by shingles (n-grams)</a:t>
            </a:r>
          </a:p>
          <a:p>
            <a:pPr lvl="0" algn="ctr">
              <a:defRPr/>
            </a:pPr>
            <a:r>
              <a:rPr lang="en-US" sz="2000" b="0" kern="0" dirty="0" err="1">
                <a:solidFill>
                  <a:srgbClr val="0070C0"/>
                </a:solidFill>
                <a:latin typeface="Gill Sans"/>
                <a:cs typeface="Gill Sans"/>
              </a:rPr>
              <a:t>Jaccard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 similarity: dups are pairs with high similarity</a:t>
            </a:r>
          </a:p>
        </p:txBody>
      </p:sp>
    </p:spTree>
    <p:extLst>
      <p:ext uri="{BB962C8B-B14F-4D97-AF65-F5344CB8AC3E}">
        <p14:creationId xmlns:p14="http://schemas.microsoft.com/office/powerpoint/2010/main" val="3877513758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8" grpId="0"/>
      <p:bldP spid="9" grpId="0"/>
      <p:bldP spid="10" grpId="0"/>
      <p:bldP spid="11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8947634"/>
              </p:ext>
            </p:extLst>
          </p:nvPr>
        </p:nvGraphicFramePr>
        <p:xfrm>
          <a:off x="3200400" y="3352800"/>
          <a:ext cx="3276600" cy="316992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092200"/>
                <a:gridCol w="1092200"/>
                <a:gridCol w="1092200"/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Element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A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B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i="1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e</a:t>
                      </a:r>
                      <a:r>
                        <a:rPr lang="en-US" sz="2000" i="1" baseline="-25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1</a:t>
                      </a:r>
                      <a:endParaRPr lang="en-US" sz="2000" i="1" baseline="-25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1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0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i="1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e</a:t>
                      </a:r>
                      <a:r>
                        <a:rPr lang="en-US" sz="2000" i="1" baseline="-25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2</a:t>
                      </a:r>
                      <a:endParaRPr lang="en-US" sz="2000" i="1" baseline="-25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0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0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i="1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e</a:t>
                      </a:r>
                      <a:r>
                        <a:rPr lang="en-US" sz="2000" i="1" baseline="-25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3</a:t>
                      </a:r>
                      <a:endParaRPr lang="en-US" sz="2000" i="1" baseline="-25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1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1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i="1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e</a:t>
                      </a:r>
                      <a:r>
                        <a:rPr lang="en-US" sz="2000" i="1" baseline="-25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4</a:t>
                      </a:r>
                      <a:endParaRPr lang="en-US" sz="2000" i="1" baseline="-25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0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0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i="1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e</a:t>
                      </a:r>
                      <a:r>
                        <a:rPr lang="en-US" sz="2000" i="1" baseline="-25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5</a:t>
                      </a:r>
                      <a:endParaRPr lang="en-US" sz="2000" i="1" baseline="-25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0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1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i="1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e</a:t>
                      </a:r>
                      <a:r>
                        <a:rPr lang="en-US" sz="2000" i="1" baseline="-25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6</a:t>
                      </a:r>
                      <a:endParaRPr lang="en-US" sz="2000" i="1" baseline="-25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0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0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i="1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e</a:t>
                      </a:r>
                      <a:r>
                        <a:rPr lang="en-US" sz="2000" i="1" baseline="-25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7</a:t>
                      </a:r>
                      <a:endParaRPr lang="en-US" sz="2000" i="1" baseline="-25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1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1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5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Preliminaries: Representation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0" y="13716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Sets: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0" y="2800786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Can be equivalently expressed as matrices: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0" y="1752600"/>
            <a:ext cx="9144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4288" lvl="1" algn="ctr">
              <a:spcBef>
                <a:spcPct val="10000"/>
              </a:spcBef>
              <a:spcAft>
                <a:spcPct val="10000"/>
              </a:spcAft>
              <a:buClr>
                <a:srgbClr val="5675A9"/>
              </a:buClr>
              <a:buSzPct val="75000"/>
            </a:pPr>
            <a:r>
              <a:rPr lang="en-US" sz="2000" b="0" kern="0" dirty="0">
                <a:solidFill>
                  <a:srgbClr val="000000"/>
                </a:solidFill>
                <a:latin typeface="Gill Sans"/>
                <a:cs typeface="Gill Sans"/>
              </a:rPr>
              <a:t>A = {</a:t>
            </a:r>
            <a:r>
              <a:rPr lang="en-US" sz="2000" b="0" i="1" kern="0" dirty="0">
                <a:solidFill>
                  <a:srgbClr val="000000"/>
                </a:solidFill>
                <a:latin typeface="Gill Sans"/>
                <a:cs typeface="Gill Sans"/>
              </a:rPr>
              <a:t>e</a:t>
            </a:r>
            <a:r>
              <a:rPr lang="en-US" sz="2000" b="0" i="1" kern="0" baseline="-25000" dirty="0">
                <a:solidFill>
                  <a:srgbClr val="000000"/>
                </a:solidFill>
                <a:latin typeface="Gill Sans"/>
                <a:cs typeface="Gill Sans"/>
              </a:rPr>
              <a:t>1</a:t>
            </a:r>
            <a:r>
              <a:rPr lang="en-US" sz="2000" b="0" kern="0" dirty="0">
                <a:solidFill>
                  <a:srgbClr val="000000"/>
                </a:solidFill>
                <a:latin typeface="Gill Sans"/>
                <a:cs typeface="Gill Sans"/>
              </a:rPr>
              <a:t>, </a:t>
            </a:r>
            <a:r>
              <a:rPr lang="en-US" sz="2000" b="0" i="1" kern="0" dirty="0">
                <a:solidFill>
                  <a:srgbClr val="000000"/>
                </a:solidFill>
                <a:latin typeface="Gill Sans"/>
                <a:cs typeface="Gill Sans"/>
              </a:rPr>
              <a:t>e</a:t>
            </a:r>
            <a:r>
              <a:rPr lang="en-US" sz="2000" b="0" i="1" kern="0" baseline="-25000" dirty="0">
                <a:solidFill>
                  <a:srgbClr val="000000"/>
                </a:solidFill>
                <a:latin typeface="Gill Sans"/>
                <a:cs typeface="Gill Sans"/>
              </a:rPr>
              <a:t>3</a:t>
            </a:r>
            <a:r>
              <a:rPr lang="en-US" sz="2000" b="0" kern="0" dirty="0">
                <a:solidFill>
                  <a:srgbClr val="000000"/>
                </a:solidFill>
                <a:latin typeface="Gill Sans"/>
                <a:cs typeface="Gill Sans"/>
              </a:rPr>
              <a:t>,</a:t>
            </a:r>
            <a:r>
              <a:rPr lang="en-US" sz="2000" b="0" i="1" kern="0" dirty="0">
                <a:solidFill>
                  <a:srgbClr val="000000"/>
                </a:solidFill>
                <a:latin typeface="Gill Sans"/>
                <a:cs typeface="Gill Sans"/>
              </a:rPr>
              <a:t> </a:t>
            </a:r>
            <a:r>
              <a:rPr lang="en-US" sz="2000" b="0" i="1" kern="0" dirty="0" smtClean="0">
                <a:solidFill>
                  <a:srgbClr val="000000"/>
                </a:solidFill>
                <a:latin typeface="Gill Sans"/>
                <a:cs typeface="Gill Sans"/>
              </a:rPr>
              <a:t>e</a:t>
            </a:r>
            <a:r>
              <a:rPr lang="en-US" sz="2000" b="0" i="1" kern="0" baseline="-25000" dirty="0" smtClean="0">
                <a:solidFill>
                  <a:srgbClr val="000000"/>
                </a:solidFill>
                <a:latin typeface="Gill Sans"/>
                <a:cs typeface="Gill Sans"/>
              </a:rPr>
              <a:t>7</a:t>
            </a:r>
            <a:r>
              <a:rPr lang="en-US" sz="20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}</a:t>
            </a:r>
          </a:p>
          <a:p>
            <a:pPr marL="14288" lvl="1" algn="ctr">
              <a:spcBef>
                <a:spcPct val="10000"/>
              </a:spcBef>
              <a:spcAft>
                <a:spcPct val="10000"/>
              </a:spcAft>
              <a:buClr>
                <a:srgbClr val="5675A9"/>
              </a:buClr>
              <a:buSzPct val="75000"/>
            </a:pPr>
            <a:r>
              <a:rPr lang="en-US" sz="20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B </a:t>
            </a:r>
            <a:r>
              <a:rPr lang="en-US" sz="2000" b="0" kern="0" dirty="0">
                <a:solidFill>
                  <a:srgbClr val="000000"/>
                </a:solidFill>
                <a:latin typeface="Gill Sans"/>
                <a:cs typeface="Gill Sans"/>
              </a:rPr>
              <a:t>= {</a:t>
            </a:r>
            <a:r>
              <a:rPr lang="en-US" sz="2000" b="0" i="1" kern="0" dirty="0">
                <a:solidFill>
                  <a:srgbClr val="000000"/>
                </a:solidFill>
                <a:latin typeface="Gill Sans"/>
                <a:cs typeface="Gill Sans"/>
              </a:rPr>
              <a:t>e</a:t>
            </a:r>
            <a:r>
              <a:rPr lang="en-US" sz="2000" b="0" i="1" kern="0" baseline="-25000" dirty="0">
                <a:solidFill>
                  <a:srgbClr val="000000"/>
                </a:solidFill>
                <a:latin typeface="Gill Sans"/>
                <a:cs typeface="Gill Sans"/>
              </a:rPr>
              <a:t>3</a:t>
            </a:r>
            <a:r>
              <a:rPr lang="en-US" sz="2000" b="0" kern="0" dirty="0">
                <a:solidFill>
                  <a:srgbClr val="000000"/>
                </a:solidFill>
                <a:latin typeface="Gill Sans"/>
                <a:cs typeface="Gill Sans"/>
              </a:rPr>
              <a:t>, </a:t>
            </a:r>
            <a:r>
              <a:rPr lang="en-US" sz="2000" b="0" i="1" kern="0" dirty="0">
                <a:solidFill>
                  <a:srgbClr val="000000"/>
                </a:solidFill>
                <a:latin typeface="Gill Sans"/>
                <a:cs typeface="Gill Sans"/>
              </a:rPr>
              <a:t>e</a:t>
            </a:r>
            <a:r>
              <a:rPr lang="en-US" sz="2000" b="0" i="1" kern="0" baseline="-25000" dirty="0">
                <a:solidFill>
                  <a:srgbClr val="000000"/>
                </a:solidFill>
                <a:latin typeface="Gill Sans"/>
                <a:cs typeface="Gill Sans"/>
              </a:rPr>
              <a:t>5</a:t>
            </a:r>
            <a:r>
              <a:rPr lang="en-US" sz="2000" b="0" kern="0" dirty="0">
                <a:solidFill>
                  <a:srgbClr val="000000"/>
                </a:solidFill>
                <a:latin typeface="Gill Sans"/>
                <a:cs typeface="Gill Sans"/>
              </a:rPr>
              <a:t>,</a:t>
            </a:r>
            <a:r>
              <a:rPr lang="en-US" sz="2000" b="0" i="1" kern="0" dirty="0">
                <a:solidFill>
                  <a:srgbClr val="000000"/>
                </a:solidFill>
                <a:latin typeface="Gill Sans"/>
                <a:cs typeface="Gill Sans"/>
              </a:rPr>
              <a:t> e</a:t>
            </a:r>
            <a:r>
              <a:rPr lang="en-US" sz="2000" b="0" i="1" kern="0" baseline="-25000" dirty="0">
                <a:solidFill>
                  <a:srgbClr val="000000"/>
                </a:solidFill>
                <a:latin typeface="Gill Sans"/>
                <a:cs typeface="Gill Sans"/>
              </a:rPr>
              <a:t>7</a:t>
            </a:r>
            <a:r>
              <a:rPr lang="en-US" sz="20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}</a:t>
            </a:r>
            <a:endParaRPr lang="en-US" sz="2000" b="0" i="1" kern="0" baseline="-2500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2015343969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  <p:bldP spid="9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4280716" y="2743200"/>
            <a:ext cx="455848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0" i="1" dirty="0" smtClean="0">
                <a:solidFill>
                  <a:srgbClr val="000000"/>
                </a:solidFill>
                <a:latin typeface="Gill Sans"/>
                <a:cs typeface="Gill Sans"/>
              </a:rPr>
              <a:t>M</a:t>
            </a:r>
            <a:r>
              <a:rPr lang="en-US" sz="2000" b="0" i="1" baseline="-25000" dirty="0" smtClean="0">
                <a:solidFill>
                  <a:srgbClr val="000000"/>
                </a:solidFill>
                <a:latin typeface="Gill Sans"/>
                <a:cs typeface="Gill Sans"/>
              </a:rPr>
              <a:t>00</a:t>
            </a:r>
            <a:r>
              <a:rPr lang="en-US" sz="2000" b="0" dirty="0" smtClean="0">
                <a:solidFill>
                  <a:srgbClr val="000000"/>
                </a:solidFill>
                <a:latin typeface="Gill Sans"/>
                <a:cs typeface="Gill Sans"/>
              </a:rPr>
              <a:t> = # rows where both elements are 0</a:t>
            </a:r>
            <a:endParaRPr lang="en-US" sz="2000" b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4163019" y="2362200"/>
            <a:ext cx="57489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0" dirty="0" smtClean="0">
                <a:solidFill>
                  <a:srgbClr val="000000"/>
                </a:solidFill>
                <a:latin typeface="Gill Sans"/>
                <a:cs typeface="Gill Sans"/>
              </a:rPr>
              <a:t>Let:</a:t>
            </a:r>
            <a:endParaRPr lang="en-US" sz="2000" b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4280716" y="3105090"/>
            <a:ext cx="455848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0" i="1" dirty="0" smtClean="0">
                <a:solidFill>
                  <a:srgbClr val="000000"/>
                </a:solidFill>
                <a:latin typeface="Gill Sans"/>
                <a:cs typeface="Gill Sans"/>
              </a:rPr>
              <a:t>M</a:t>
            </a:r>
            <a:r>
              <a:rPr lang="en-US" sz="2000" b="0" i="1" baseline="-25000" dirty="0" smtClean="0">
                <a:solidFill>
                  <a:srgbClr val="000000"/>
                </a:solidFill>
                <a:latin typeface="Gill Sans"/>
                <a:cs typeface="Gill Sans"/>
              </a:rPr>
              <a:t>11</a:t>
            </a:r>
            <a:r>
              <a:rPr lang="en-US" sz="2000" b="0" dirty="0" smtClean="0">
                <a:solidFill>
                  <a:srgbClr val="000000"/>
                </a:solidFill>
                <a:latin typeface="Gill Sans"/>
                <a:cs typeface="Gill Sans"/>
              </a:rPr>
              <a:t> = # rows where both elements are 1</a:t>
            </a:r>
            <a:endParaRPr lang="en-US" sz="2000" b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4280716" y="3486090"/>
            <a:ext cx="341709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0" i="1" dirty="0" smtClean="0">
                <a:solidFill>
                  <a:srgbClr val="000000"/>
                </a:solidFill>
                <a:latin typeface="Gill Sans"/>
                <a:cs typeface="Gill Sans"/>
              </a:rPr>
              <a:t>M</a:t>
            </a:r>
            <a:r>
              <a:rPr lang="en-US" sz="2000" b="0" i="1" baseline="-25000" dirty="0" smtClean="0">
                <a:solidFill>
                  <a:srgbClr val="000000"/>
                </a:solidFill>
                <a:latin typeface="Gill Sans"/>
                <a:cs typeface="Gill Sans"/>
              </a:rPr>
              <a:t>01</a:t>
            </a:r>
            <a:r>
              <a:rPr lang="en-US" sz="2000" b="0" dirty="0" smtClean="0">
                <a:solidFill>
                  <a:srgbClr val="000000"/>
                </a:solidFill>
                <a:latin typeface="Gill Sans"/>
                <a:cs typeface="Gill Sans"/>
              </a:rPr>
              <a:t> = # rows where A=0, B=1</a:t>
            </a:r>
            <a:endParaRPr lang="en-US" sz="2000" b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4280716" y="3867090"/>
            <a:ext cx="341709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0" i="1" dirty="0" smtClean="0">
                <a:solidFill>
                  <a:srgbClr val="000000"/>
                </a:solidFill>
                <a:latin typeface="Gill Sans"/>
                <a:cs typeface="Gill Sans"/>
              </a:rPr>
              <a:t>M</a:t>
            </a:r>
            <a:r>
              <a:rPr lang="en-US" sz="2000" b="0" i="1" baseline="-25000" dirty="0" smtClean="0">
                <a:solidFill>
                  <a:srgbClr val="000000"/>
                </a:solidFill>
                <a:latin typeface="Gill Sans"/>
                <a:cs typeface="Gill Sans"/>
              </a:rPr>
              <a:t>10</a:t>
            </a:r>
            <a:r>
              <a:rPr lang="en-US" sz="2000" b="0" dirty="0" smtClean="0">
                <a:solidFill>
                  <a:srgbClr val="000000"/>
                </a:solidFill>
                <a:latin typeface="Gill Sans"/>
                <a:cs typeface="Gill Sans"/>
              </a:rPr>
              <a:t> = # rows where A=1, B=0</a:t>
            </a:r>
            <a:endParaRPr lang="en-US" sz="2000" b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graphicFrame>
        <p:nvGraphicFramePr>
          <p:cNvPr id="12" name="Table 1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97355134"/>
              </p:ext>
            </p:extLst>
          </p:nvPr>
        </p:nvGraphicFramePr>
        <p:xfrm>
          <a:off x="762000" y="1630680"/>
          <a:ext cx="3276600" cy="316992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092200"/>
                <a:gridCol w="1092200"/>
                <a:gridCol w="1092200"/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Element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A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B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i="1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e</a:t>
                      </a:r>
                      <a:r>
                        <a:rPr lang="en-US" sz="2000" i="1" baseline="-25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1</a:t>
                      </a:r>
                      <a:endParaRPr lang="en-US" sz="2000" i="1" baseline="-25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1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0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i="1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e</a:t>
                      </a:r>
                      <a:r>
                        <a:rPr lang="en-US" sz="2000" i="1" baseline="-25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2</a:t>
                      </a:r>
                      <a:endParaRPr lang="en-US" sz="2000" i="1" baseline="-25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0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0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i="1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e</a:t>
                      </a:r>
                      <a:r>
                        <a:rPr lang="en-US" sz="2000" i="1" baseline="-25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3</a:t>
                      </a:r>
                      <a:endParaRPr lang="en-US" sz="2000" i="1" baseline="-25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1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1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i="1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e</a:t>
                      </a:r>
                      <a:r>
                        <a:rPr lang="en-US" sz="2000" i="1" baseline="-25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4</a:t>
                      </a:r>
                      <a:endParaRPr lang="en-US" sz="2000" i="1" baseline="-25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0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0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i="1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e</a:t>
                      </a:r>
                      <a:r>
                        <a:rPr lang="en-US" sz="2000" i="1" baseline="-25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5</a:t>
                      </a:r>
                      <a:endParaRPr lang="en-US" sz="2000" i="1" baseline="-25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0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1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i="1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e</a:t>
                      </a:r>
                      <a:r>
                        <a:rPr lang="en-US" sz="2000" i="1" baseline="-25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6</a:t>
                      </a:r>
                      <a:endParaRPr lang="en-US" sz="2000" i="1" baseline="-25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0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0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i="1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e</a:t>
                      </a:r>
                      <a:r>
                        <a:rPr lang="en-US" sz="2000" i="1" baseline="-25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7</a:t>
                      </a:r>
                      <a:endParaRPr lang="en-US" sz="2000" i="1" baseline="-25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1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1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</a:tr>
            </a:tbl>
          </a:graphicData>
        </a:graphic>
      </p:graphicFrame>
      <p:pic>
        <p:nvPicPr>
          <p:cNvPr id="13" name="Picture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57400" y="5257800"/>
            <a:ext cx="4602480" cy="812800"/>
          </a:xfrm>
          <a:prstGeom prst="rect">
            <a:avLst/>
          </a:prstGeom>
        </p:spPr>
      </p:pic>
      <p:sp>
        <p:nvSpPr>
          <p:cNvPr id="11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Preliminaries: </a:t>
            </a:r>
            <a:r>
              <a:rPr lang="en-US" sz="3600" b="0" kern="0" dirty="0" err="1">
                <a:solidFill>
                  <a:srgbClr val="000000"/>
                </a:solidFill>
                <a:latin typeface="Gill Sans"/>
                <a:cs typeface="Gill Sans"/>
              </a:rPr>
              <a:t>Jaccard</a:t>
            </a:r>
            <a:endParaRPr lang="en-US" sz="36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3672900053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Structure of the Course</a:t>
            </a:r>
            <a:endParaRPr lang="en-US" sz="36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8" name="Rounded Rectangle 7"/>
          <p:cNvSpPr/>
          <p:nvPr/>
        </p:nvSpPr>
        <p:spPr>
          <a:xfrm>
            <a:off x="2286000" y="4453726"/>
            <a:ext cx="4572000" cy="1108874"/>
          </a:xfrm>
          <a:prstGeom prst="roundRect">
            <a:avLst/>
          </a:prstGeom>
          <a:gradFill rotWithShape="1">
            <a:gsLst>
              <a:gs pos="0">
                <a:srgbClr val="4F81BD">
                  <a:tint val="50000"/>
                  <a:satMod val="300000"/>
                </a:srgbClr>
              </a:gs>
              <a:gs pos="35000">
                <a:srgbClr val="4F81BD">
                  <a:tint val="37000"/>
                  <a:satMod val="300000"/>
                </a:srgbClr>
              </a:gs>
              <a:gs pos="100000">
                <a:srgbClr val="4F81BD">
                  <a:tint val="15000"/>
                  <a:satMod val="350000"/>
                </a:srgbClr>
              </a:gs>
            </a:gsLst>
            <a:lin ang="16200000" scaled="1"/>
          </a:gradFill>
          <a:ln w="9525" cap="flat" cmpd="sng" algn="ctr">
            <a:solidFill>
              <a:srgbClr val="4F81BD">
                <a:shade val="95000"/>
                <a:satMod val="105000"/>
              </a:srgbClr>
            </a:solidFill>
            <a:prstDash val="solid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400" b="0" kern="0" dirty="0" smtClean="0">
                <a:solidFill>
                  <a:sysClr val="windowText" lastClr="000000"/>
                </a:solidFill>
                <a:latin typeface="Helvetica Neue"/>
                <a:cs typeface="Helvetica Neue"/>
              </a:rPr>
              <a:t>“Core” framework features </a:t>
            </a:r>
            <a:br>
              <a:rPr lang="en-US" sz="2400" b="0" kern="0" dirty="0" smtClean="0">
                <a:solidFill>
                  <a:sysClr val="windowText" lastClr="000000"/>
                </a:solidFill>
                <a:latin typeface="Helvetica Neue"/>
                <a:cs typeface="Helvetica Neue"/>
              </a:rPr>
            </a:br>
            <a:r>
              <a:rPr lang="en-US" sz="2400" b="0" kern="0" dirty="0" smtClean="0">
                <a:solidFill>
                  <a:sysClr val="windowText" lastClr="000000"/>
                </a:solidFill>
                <a:latin typeface="Helvetica Neue"/>
                <a:cs typeface="Helvetica Neue"/>
              </a:rPr>
              <a:t>and algorithm design</a:t>
            </a:r>
            <a:endParaRPr kumimoji="0" lang="en-US" sz="24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Helvetica Neue"/>
              <a:cs typeface="Helvetica Neue"/>
            </a:endParaRPr>
          </a:p>
        </p:txBody>
      </p:sp>
      <p:sp>
        <p:nvSpPr>
          <p:cNvPr id="10" name="Rounded Rectangle 9"/>
          <p:cNvSpPr/>
          <p:nvPr/>
        </p:nvSpPr>
        <p:spPr>
          <a:xfrm rot="16200000">
            <a:off x="1812748" y="2606853"/>
            <a:ext cx="2241906" cy="990600"/>
          </a:xfrm>
          <a:prstGeom prst="roundRect">
            <a:avLst/>
          </a:prstGeom>
          <a:gradFill rotWithShape="1">
            <a:gsLst>
              <a:gs pos="0">
                <a:srgbClr val="9BBB59">
                  <a:tint val="50000"/>
                  <a:satMod val="300000"/>
                </a:srgbClr>
              </a:gs>
              <a:gs pos="35000">
                <a:srgbClr val="9BBB59">
                  <a:tint val="37000"/>
                  <a:satMod val="300000"/>
                </a:srgbClr>
              </a:gs>
              <a:gs pos="100000">
                <a:srgbClr val="9BBB59">
                  <a:tint val="15000"/>
                  <a:satMod val="350000"/>
                </a:srgbClr>
              </a:gs>
            </a:gsLst>
            <a:lin ang="16200000" scaled="1"/>
          </a:gradFill>
          <a:ln w="9525" cap="flat" cmpd="sng" algn="ctr">
            <a:solidFill>
              <a:srgbClr val="9BBB59">
                <a:shade val="95000"/>
                <a:satMod val="105000"/>
              </a:srgbClr>
            </a:solidFill>
            <a:prstDash val="solid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Helvetica Neue"/>
                <a:ea typeface="+mn-ea"/>
                <a:cs typeface="Helvetica Neue"/>
              </a:rPr>
              <a:t>Analyzing</a:t>
            </a:r>
            <a:r>
              <a:rPr kumimoji="0" lang="en-US" sz="1800" b="0" i="0" u="none" strike="noStrike" kern="0" cap="none" spc="0" normalizeH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Helvetica Neue"/>
                <a:ea typeface="+mn-ea"/>
                <a:cs typeface="Helvetica Neue"/>
              </a:rPr>
              <a:t> Text</a:t>
            </a: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Helvetica Neue"/>
              <a:ea typeface="+mn-ea"/>
              <a:cs typeface="Helvetica Neue"/>
            </a:endParaRPr>
          </a:p>
        </p:txBody>
      </p:sp>
      <p:sp>
        <p:nvSpPr>
          <p:cNvPr id="13" name="Rounded Rectangle 12"/>
          <p:cNvSpPr/>
          <p:nvPr/>
        </p:nvSpPr>
        <p:spPr>
          <a:xfrm rot="16200000">
            <a:off x="2879548" y="2606854"/>
            <a:ext cx="2241906" cy="990600"/>
          </a:xfrm>
          <a:prstGeom prst="roundRect">
            <a:avLst/>
          </a:prstGeom>
          <a:gradFill rotWithShape="1">
            <a:gsLst>
              <a:gs pos="0">
                <a:srgbClr val="9BBB59">
                  <a:tint val="50000"/>
                  <a:satMod val="300000"/>
                </a:srgbClr>
              </a:gs>
              <a:gs pos="35000">
                <a:srgbClr val="9BBB59">
                  <a:tint val="37000"/>
                  <a:satMod val="300000"/>
                </a:srgbClr>
              </a:gs>
              <a:gs pos="100000">
                <a:srgbClr val="9BBB59">
                  <a:tint val="15000"/>
                  <a:satMod val="350000"/>
                </a:srgbClr>
              </a:gs>
            </a:gsLst>
            <a:lin ang="16200000" scaled="1"/>
          </a:gradFill>
          <a:ln w="9525" cap="flat" cmpd="sng" algn="ctr">
            <a:solidFill>
              <a:srgbClr val="9BBB59">
                <a:shade val="95000"/>
                <a:satMod val="105000"/>
              </a:srgbClr>
            </a:solidFill>
            <a:prstDash val="solid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Helvetica Neue"/>
                <a:ea typeface="+mn-ea"/>
                <a:cs typeface="Helvetica Neue"/>
              </a:rPr>
              <a:t>Analyzing</a:t>
            </a:r>
            <a:r>
              <a:rPr kumimoji="0" lang="en-US" sz="1800" b="0" i="0" u="none" strike="noStrike" kern="0" cap="none" spc="0" normalizeH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Helvetica Neue"/>
                <a:ea typeface="+mn-ea"/>
                <a:cs typeface="Helvetica Neue"/>
              </a:rPr>
              <a:t> Graphs</a:t>
            </a: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Helvetica Neue"/>
              <a:ea typeface="+mn-ea"/>
              <a:cs typeface="Helvetica Neue"/>
            </a:endParaRPr>
          </a:p>
        </p:txBody>
      </p:sp>
      <p:sp>
        <p:nvSpPr>
          <p:cNvPr id="14" name="Rounded Rectangle 13"/>
          <p:cNvSpPr/>
          <p:nvPr/>
        </p:nvSpPr>
        <p:spPr>
          <a:xfrm rot="16200000">
            <a:off x="3946348" y="2606853"/>
            <a:ext cx="2241906" cy="990600"/>
          </a:xfrm>
          <a:prstGeom prst="roundRect">
            <a:avLst/>
          </a:prstGeom>
          <a:gradFill rotWithShape="1">
            <a:gsLst>
              <a:gs pos="0">
                <a:srgbClr val="9BBB59">
                  <a:tint val="50000"/>
                  <a:satMod val="300000"/>
                </a:srgbClr>
              </a:gs>
              <a:gs pos="35000">
                <a:srgbClr val="9BBB59">
                  <a:tint val="37000"/>
                  <a:satMod val="300000"/>
                </a:srgbClr>
              </a:gs>
              <a:gs pos="100000">
                <a:srgbClr val="9BBB59">
                  <a:tint val="15000"/>
                  <a:satMod val="350000"/>
                </a:srgbClr>
              </a:gs>
            </a:gsLst>
            <a:lin ang="16200000" scaled="1"/>
          </a:gradFill>
          <a:ln w="9525" cap="flat" cmpd="sng" algn="ctr">
            <a:solidFill>
              <a:srgbClr val="9BBB59">
                <a:shade val="95000"/>
                <a:satMod val="105000"/>
              </a:srgbClr>
            </a:solidFill>
            <a:prstDash val="solid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Helvetica Neue"/>
                <a:ea typeface="+mn-ea"/>
                <a:cs typeface="Helvetica Neue"/>
              </a:rPr>
              <a:t>Analyzing</a:t>
            </a:r>
            <a:r>
              <a:rPr kumimoji="0" lang="en-US" sz="1800" b="0" i="0" u="none" strike="noStrike" kern="0" cap="none" spc="0" normalizeH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Helvetica Neue"/>
                <a:ea typeface="+mn-ea"/>
                <a:cs typeface="Helvetica Neue"/>
              </a:rPr>
              <a:t> Relational Data</a:t>
            </a: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Helvetica Neue"/>
              <a:ea typeface="+mn-ea"/>
              <a:cs typeface="Helvetica Neue"/>
            </a:endParaRPr>
          </a:p>
        </p:txBody>
      </p:sp>
      <p:sp>
        <p:nvSpPr>
          <p:cNvPr id="15" name="Rounded Rectangle 14"/>
          <p:cNvSpPr/>
          <p:nvPr/>
        </p:nvSpPr>
        <p:spPr>
          <a:xfrm rot="16200000">
            <a:off x="5013148" y="2606853"/>
            <a:ext cx="2241906" cy="990600"/>
          </a:xfrm>
          <a:prstGeom prst="roundRect">
            <a:avLst/>
          </a:prstGeom>
          <a:gradFill rotWithShape="1">
            <a:gsLst>
              <a:gs pos="0">
                <a:srgbClr val="9BBB59">
                  <a:tint val="50000"/>
                  <a:satMod val="300000"/>
                </a:srgbClr>
              </a:gs>
              <a:gs pos="35000">
                <a:srgbClr val="9BBB59">
                  <a:tint val="37000"/>
                  <a:satMod val="300000"/>
                </a:srgbClr>
              </a:gs>
              <a:gs pos="100000">
                <a:srgbClr val="9BBB59">
                  <a:tint val="15000"/>
                  <a:satMod val="350000"/>
                </a:srgbClr>
              </a:gs>
            </a:gsLst>
            <a:lin ang="16200000" scaled="1"/>
          </a:gradFill>
          <a:ln w="9525" cap="flat" cmpd="sng" algn="ctr">
            <a:solidFill>
              <a:srgbClr val="9BBB59">
                <a:shade val="95000"/>
                <a:satMod val="105000"/>
              </a:srgbClr>
            </a:solidFill>
            <a:prstDash val="solid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Helvetica Neue"/>
                <a:ea typeface="+mn-ea"/>
                <a:cs typeface="Helvetica Neue"/>
              </a:rPr>
              <a:t>Data Mining</a:t>
            </a: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Helvetica Neue"/>
              <a:ea typeface="+mn-ea"/>
              <a:cs typeface="Helvetica Neue"/>
            </a:endParaRPr>
          </a:p>
        </p:txBody>
      </p:sp>
    </p:spTree>
    <p:extLst>
      <p:ext uri="{BB962C8B-B14F-4D97-AF65-F5344CB8AC3E}">
        <p14:creationId xmlns:p14="http://schemas.microsoft.com/office/powerpoint/2010/main" val="13772003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10" grpId="0" animBg="1"/>
      <p:bldP spid="13" grpId="0" animBg="1"/>
      <p:bldP spid="14" grpId="0" animBg="1"/>
      <p:bldP spid="15" grpId="0" animBg="1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49412000"/>
              </p:ext>
            </p:extLst>
          </p:nvPr>
        </p:nvGraphicFramePr>
        <p:xfrm>
          <a:off x="1066800" y="3383280"/>
          <a:ext cx="3276600" cy="316992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092200"/>
                <a:gridCol w="1092200"/>
                <a:gridCol w="1092200"/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Element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A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B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i="1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e</a:t>
                      </a:r>
                      <a:r>
                        <a:rPr lang="en-US" sz="2000" i="1" baseline="-25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1</a:t>
                      </a:r>
                      <a:endParaRPr lang="en-US" sz="2000" i="1" baseline="-25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1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0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i="1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e</a:t>
                      </a:r>
                      <a:r>
                        <a:rPr lang="en-US" sz="2000" i="1" baseline="-25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2</a:t>
                      </a:r>
                      <a:endParaRPr lang="en-US" sz="2000" i="1" baseline="-25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0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0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i="1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e</a:t>
                      </a:r>
                      <a:r>
                        <a:rPr lang="en-US" sz="2000" i="1" baseline="-25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3</a:t>
                      </a:r>
                      <a:endParaRPr lang="en-US" sz="2000" i="1" baseline="-25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1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1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i="1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e</a:t>
                      </a:r>
                      <a:r>
                        <a:rPr lang="en-US" sz="2000" i="1" baseline="-25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4</a:t>
                      </a:r>
                      <a:endParaRPr lang="en-US" sz="2000" i="1" baseline="-25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0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0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i="1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e</a:t>
                      </a:r>
                      <a:r>
                        <a:rPr lang="en-US" sz="2000" i="1" baseline="-25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5</a:t>
                      </a:r>
                      <a:endParaRPr lang="en-US" sz="2000" i="1" baseline="-25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0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1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i="1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e</a:t>
                      </a:r>
                      <a:r>
                        <a:rPr lang="en-US" sz="2000" i="1" baseline="-25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6</a:t>
                      </a:r>
                      <a:endParaRPr lang="en-US" sz="2000" i="1" baseline="-25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0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0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i="1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e</a:t>
                      </a:r>
                      <a:r>
                        <a:rPr lang="en-US" sz="2000" i="1" baseline="-25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7</a:t>
                      </a:r>
                      <a:endParaRPr lang="en-US" sz="2000" i="1" baseline="-25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1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1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52079235"/>
              </p:ext>
            </p:extLst>
          </p:nvPr>
        </p:nvGraphicFramePr>
        <p:xfrm>
          <a:off x="4953000" y="3383280"/>
          <a:ext cx="3276600" cy="316992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092200"/>
                <a:gridCol w="1092200"/>
                <a:gridCol w="1092200"/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Element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A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B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i="1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e</a:t>
                      </a:r>
                      <a:r>
                        <a:rPr lang="en-US" sz="2000" i="1" baseline="-25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6</a:t>
                      </a:r>
                      <a:endParaRPr lang="en-US" sz="2000" i="1" baseline="-25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0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0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i="1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e</a:t>
                      </a:r>
                      <a:r>
                        <a:rPr lang="en-US" sz="2000" i="1" baseline="-25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2</a:t>
                      </a:r>
                      <a:endParaRPr lang="en-US" sz="2000" i="1" baseline="-25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0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0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i="1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e</a:t>
                      </a:r>
                      <a:r>
                        <a:rPr lang="en-US" sz="2000" i="1" baseline="-25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5</a:t>
                      </a:r>
                      <a:endParaRPr lang="en-US" sz="2000" i="1" baseline="-25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0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1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i="1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e</a:t>
                      </a:r>
                      <a:r>
                        <a:rPr lang="en-US" sz="2000" i="1" baseline="-25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3</a:t>
                      </a:r>
                      <a:endParaRPr lang="en-US" sz="2000" i="1" baseline="-25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1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1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i="1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e</a:t>
                      </a:r>
                      <a:r>
                        <a:rPr lang="en-US" sz="2000" i="1" baseline="-25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7</a:t>
                      </a:r>
                      <a:endParaRPr lang="en-US" sz="2000" i="1" baseline="-25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1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1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i="1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e</a:t>
                      </a:r>
                      <a:r>
                        <a:rPr lang="en-US" sz="2000" i="1" baseline="-25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4</a:t>
                      </a:r>
                      <a:endParaRPr lang="en-US" sz="2000" i="1" baseline="-25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0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0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i="1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e</a:t>
                      </a:r>
                      <a:r>
                        <a:rPr lang="en-US" sz="2000" i="1" baseline="-25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1</a:t>
                      </a:r>
                      <a:endParaRPr lang="en-US" sz="2000" i="1" baseline="-25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1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0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6" name="TextBox 5"/>
          <p:cNvSpPr txBox="1"/>
          <p:nvPr/>
        </p:nvSpPr>
        <p:spPr>
          <a:xfrm>
            <a:off x="5683681" y="3028890"/>
            <a:ext cx="115973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 defTabSz="914259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-US" sz="2000" b="0" dirty="0" smtClean="0">
                <a:solidFill>
                  <a:srgbClr val="000000"/>
                </a:solidFill>
                <a:latin typeface="Gill Sans"/>
                <a:cs typeface="Gill Sans"/>
              </a:rPr>
              <a:t>h(A) = </a:t>
            </a:r>
            <a:r>
              <a:rPr lang="en-US" sz="2000" b="0" i="1" dirty="0" smtClean="0">
                <a:solidFill>
                  <a:srgbClr val="000000"/>
                </a:solidFill>
                <a:latin typeface="Gill Sans"/>
                <a:cs typeface="Gill Sans"/>
              </a:rPr>
              <a:t>e</a:t>
            </a:r>
            <a:r>
              <a:rPr lang="en-US" sz="2000" b="0" i="1" baseline="-25000" dirty="0" smtClean="0">
                <a:solidFill>
                  <a:srgbClr val="000000"/>
                </a:solidFill>
                <a:latin typeface="Gill Sans"/>
                <a:cs typeface="Gill Sans"/>
              </a:rPr>
              <a:t>3</a:t>
            </a:r>
            <a:endParaRPr lang="en-US" sz="2000" b="0" i="1" baseline="-2500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6781800" y="3028890"/>
            <a:ext cx="113305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 defTabSz="914259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-US" sz="2000" b="0" dirty="0" smtClean="0">
                <a:solidFill>
                  <a:srgbClr val="000000"/>
                </a:solidFill>
                <a:latin typeface="Gill Sans"/>
                <a:cs typeface="Gill Sans"/>
              </a:rPr>
              <a:t>h(B) = </a:t>
            </a:r>
            <a:r>
              <a:rPr lang="en-US" sz="2000" b="0" i="1" dirty="0" smtClean="0">
                <a:solidFill>
                  <a:srgbClr val="000000"/>
                </a:solidFill>
                <a:latin typeface="Gill Sans"/>
                <a:cs typeface="Gill Sans"/>
              </a:rPr>
              <a:t>e</a:t>
            </a:r>
            <a:r>
              <a:rPr lang="en-US" sz="2000" b="0" i="1" baseline="-25000" dirty="0" smtClean="0">
                <a:solidFill>
                  <a:srgbClr val="000000"/>
                </a:solidFill>
                <a:latin typeface="Gill Sans"/>
                <a:cs typeface="Gill Sans"/>
              </a:rPr>
              <a:t>5</a:t>
            </a:r>
            <a:endParaRPr lang="en-US" sz="2000" b="0" i="1" baseline="-2500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 err="1">
                <a:solidFill>
                  <a:srgbClr val="000000"/>
                </a:solidFill>
                <a:latin typeface="Gill Sans"/>
                <a:cs typeface="Gill Sans"/>
              </a:rPr>
              <a:t>Minhash</a:t>
            </a:r>
            <a:endParaRPr lang="en-US" sz="36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0" y="1270337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Computing </a:t>
            </a:r>
            <a:r>
              <a:rPr lang="en-US" sz="2400" b="0" kern="0" dirty="0" err="1">
                <a:solidFill>
                  <a:srgbClr val="000000"/>
                </a:solidFill>
                <a:latin typeface="Gill Sans"/>
                <a:cs typeface="Gill Sans"/>
              </a:rPr>
              <a:t>minhash</a:t>
            </a:r>
            <a:endParaRPr lang="en-US" sz="24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0" y="1651337"/>
            <a:ext cx="9144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Start with the matrix representation of the set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Randomly permute the rows of the matrix</a:t>
            </a:r>
          </a:p>
          <a:p>
            <a:pPr lvl="0" algn="ctr">
              <a:defRPr/>
            </a:pPr>
            <a:r>
              <a:rPr lang="en-US" sz="2000" b="0" kern="0" dirty="0" err="1">
                <a:solidFill>
                  <a:srgbClr val="0070C0"/>
                </a:solidFill>
                <a:latin typeface="Gill Sans"/>
                <a:cs typeface="Gill Sans"/>
              </a:rPr>
              <a:t>minhash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 is the first row with a “one”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0" y="2738735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smtClean="0">
                <a:solidFill>
                  <a:srgbClr val="000000"/>
                </a:solidFill>
                <a:latin typeface="Gill Sans"/>
                <a:cs typeface="Gill Sans"/>
              </a:rPr>
              <a:t>Example</a:t>
            </a:r>
            <a:endParaRPr lang="en-US" sz="24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297722246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  <p:bldP spid="9" grpId="0"/>
      <p:bldP spid="10" grpId="0"/>
      <p:bldP spid="12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04053883"/>
              </p:ext>
            </p:extLst>
          </p:nvPr>
        </p:nvGraphicFramePr>
        <p:xfrm>
          <a:off x="2286000" y="1554480"/>
          <a:ext cx="3276600" cy="316992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092200"/>
                <a:gridCol w="1092200"/>
                <a:gridCol w="1092200"/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Element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A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B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i="1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e</a:t>
                      </a:r>
                      <a:r>
                        <a:rPr lang="en-US" sz="2000" i="1" baseline="-25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6</a:t>
                      </a:r>
                      <a:endParaRPr lang="en-US" sz="2000" i="1" baseline="-25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0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0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i="1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e</a:t>
                      </a:r>
                      <a:r>
                        <a:rPr lang="en-US" sz="2000" i="1" baseline="-25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2</a:t>
                      </a:r>
                      <a:endParaRPr lang="en-US" sz="2000" i="1" baseline="-25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0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0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i="1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e</a:t>
                      </a:r>
                      <a:r>
                        <a:rPr lang="en-US" sz="2000" i="1" baseline="-25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5</a:t>
                      </a:r>
                      <a:endParaRPr lang="en-US" sz="2000" i="1" baseline="-25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0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1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i="1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e</a:t>
                      </a:r>
                      <a:r>
                        <a:rPr lang="en-US" sz="2000" i="1" baseline="-25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3</a:t>
                      </a:r>
                      <a:endParaRPr lang="en-US" sz="2000" i="1" baseline="-25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1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1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i="1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e</a:t>
                      </a:r>
                      <a:r>
                        <a:rPr lang="en-US" sz="2000" i="1" baseline="-25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7</a:t>
                      </a:r>
                      <a:endParaRPr lang="en-US" sz="2000" i="1" baseline="-25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1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1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i="1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e</a:t>
                      </a:r>
                      <a:r>
                        <a:rPr lang="en-US" sz="2000" i="1" baseline="-25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4</a:t>
                      </a:r>
                      <a:endParaRPr lang="en-US" sz="2000" i="1" baseline="-25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0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0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i="1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e</a:t>
                      </a:r>
                      <a:r>
                        <a:rPr lang="en-US" sz="2000" i="1" baseline="-25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1</a:t>
                      </a:r>
                      <a:endParaRPr lang="en-US" sz="2000" i="1" baseline="-25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1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0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</a:tr>
            </a:tbl>
          </a:graphicData>
        </a:graphic>
      </p:graphicFrame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01240" y="5186680"/>
            <a:ext cx="4175760" cy="375920"/>
          </a:xfrm>
          <a:prstGeom prst="rect">
            <a:avLst/>
          </a:prstGeom>
        </p:spPr>
      </p:pic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78412212"/>
              </p:ext>
            </p:extLst>
          </p:nvPr>
        </p:nvGraphicFramePr>
        <p:xfrm>
          <a:off x="5867400" y="1554480"/>
          <a:ext cx="609600" cy="316992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609600"/>
              </a:tblGrid>
              <a:tr h="370840">
                <a:tc>
                  <a:txBody>
                    <a:bodyPr/>
                    <a:lstStyle/>
                    <a:p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b="0" i="1" dirty="0" smtClean="0">
                          <a:solidFill>
                            <a:srgbClr val="000000"/>
                          </a:solidFill>
                          <a:latin typeface="Gill Sans"/>
                          <a:cs typeface="Gill Sans"/>
                        </a:rPr>
                        <a:t>M</a:t>
                      </a:r>
                      <a:r>
                        <a:rPr lang="en-US" sz="2000" b="0" i="1" baseline="-25000" dirty="0" smtClean="0">
                          <a:solidFill>
                            <a:srgbClr val="000000"/>
                          </a:solidFill>
                          <a:latin typeface="Gill Sans"/>
                          <a:cs typeface="Gill Sans"/>
                        </a:rPr>
                        <a:t>00</a:t>
                      </a:r>
                      <a:endParaRPr lang="en-US" sz="2000" i="1" baseline="-25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b="0" i="1" dirty="0" smtClean="0">
                          <a:solidFill>
                            <a:srgbClr val="000000"/>
                          </a:solidFill>
                          <a:latin typeface="Gill Sans"/>
                          <a:cs typeface="Gill Sans"/>
                        </a:rPr>
                        <a:t>M</a:t>
                      </a:r>
                      <a:r>
                        <a:rPr lang="en-US" sz="2000" b="0" i="1" baseline="-25000" dirty="0" smtClean="0">
                          <a:solidFill>
                            <a:srgbClr val="000000"/>
                          </a:solidFill>
                          <a:latin typeface="Gill Sans"/>
                          <a:cs typeface="Gill Sans"/>
                        </a:rPr>
                        <a:t>00</a:t>
                      </a:r>
                      <a:endParaRPr lang="en-US" sz="2000" i="1" baseline="-25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b="0" i="1" dirty="0" smtClean="0">
                          <a:solidFill>
                            <a:srgbClr val="000000"/>
                          </a:solidFill>
                          <a:latin typeface="Gill Sans"/>
                          <a:cs typeface="Gill Sans"/>
                        </a:rPr>
                        <a:t>M</a:t>
                      </a:r>
                      <a:r>
                        <a:rPr lang="en-US" sz="2000" b="0" i="1" baseline="-25000" dirty="0" smtClean="0">
                          <a:solidFill>
                            <a:srgbClr val="000000"/>
                          </a:solidFill>
                          <a:latin typeface="Gill Sans"/>
                          <a:cs typeface="Gill Sans"/>
                        </a:rPr>
                        <a:t>01</a:t>
                      </a:r>
                      <a:endParaRPr lang="en-US" sz="2000" i="1" baseline="-25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b="0" i="1" dirty="0" smtClean="0">
                          <a:solidFill>
                            <a:srgbClr val="000000"/>
                          </a:solidFill>
                          <a:latin typeface="Gill Sans"/>
                          <a:cs typeface="Gill Sans"/>
                        </a:rPr>
                        <a:t>M</a:t>
                      </a:r>
                      <a:r>
                        <a:rPr lang="en-US" sz="2000" b="0" i="1" baseline="-25000" dirty="0" smtClean="0">
                          <a:solidFill>
                            <a:srgbClr val="000000"/>
                          </a:solidFill>
                          <a:latin typeface="Gill Sans"/>
                          <a:cs typeface="Gill Sans"/>
                        </a:rPr>
                        <a:t>11</a:t>
                      </a:r>
                      <a:endParaRPr lang="en-US" sz="2000" i="1" baseline="-25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b="0" i="1" dirty="0" smtClean="0">
                          <a:solidFill>
                            <a:srgbClr val="000000"/>
                          </a:solidFill>
                          <a:latin typeface="Gill Sans"/>
                          <a:cs typeface="Gill Sans"/>
                        </a:rPr>
                        <a:t>M</a:t>
                      </a:r>
                      <a:r>
                        <a:rPr lang="en-US" sz="2000" b="0" i="1" baseline="-25000" dirty="0" smtClean="0">
                          <a:solidFill>
                            <a:srgbClr val="000000"/>
                          </a:solidFill>
                          <a:latin typeface="Gill Sans"/>
                          <a:cs typeface="Gill Sans"/>
                        </a:rPr>
                        <a:t>11</a:t>
                      </a:r>
                      <a:endParaRPr lang="en-US" sz="2000" i="1" baseline="-25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b="0" i="1" dirty="0" smtClean="0">
                          <a:solidFill>
                            <a:srgbClr val="000000"/>
                          </a:solidFill>
                          <a:latin typeface="Gill Sans"/>
                          <a:cs typeface="Gill Sans"/>
                        </a:rPr>
                        <a:t>M</a:t>
                      </a:r>
                      <a:r>
                        <a:rPr lang="en-US" sz="2000" b="0" i="1" baseline="-25000" dirty="0" smtClean="0">
                          <a:solidFill>
                            <a:srgbClr val="000000"/>
                          </a:solidFill>
                          <a:latin typeface="Gill Sans"/>
                          <a:cs typeface="Gill Sans"/>
                        </a:rPr>
                        <a:t>00</a:t>
                      </a:r>
                      <a:endParaRPr lang="en-US" sz="2000" i="1" baseline="-25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b="0" i="1" dirty="0" smtClean="0">
                          <a:solidFill>
                            <a:srgbClr val="000000"/>
                          </a:solidFill>
                          <a:latin typeface="Gill Sans"/>
                          <a:cs typeface="Gill Sans"/>
                        </a:rPr>
                        <a:t>M</a:t>
                      </a:r>
                      <a:r>
                        <a:rPr lang="en-US" sz="2000" b="0" i="1" baseline="-25000" dirty="0" smtClean="0">
                          <a:solidFill>
                            <a:srgbClr val="000000"/>
                          </a:solidFill>
                          <a:latin typeface="Gill Sans"/>
                          <a:cs typeface="Gill Sans"/>
                        </a:rPr>
                        <a:t>10</a:t>
                      </a:r>
                      <a:endParaRPr lang="en-US" sz="2000" i="1" baseline="-25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</a:tr>
            </a:tbl>
          </a:graphicData>
        </a:graphic>
      </p:graphicFrame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72100" y="5715000"/>
            <a:ext cx="2171700" cy="60960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14600" y="5715000"/>
            <a:ext cx="2171700" cy="609600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 rot="21239651">
            <a:off x="4494560" y="6258646"/>
            <a:ext cx="119958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0" dirty="0" err="1" smtClean="0">
                <a:solidFill>
                  <a:srgbClr val="FF0000"/>
                </a:solidFill>
                <a:latin typeface="Gill Sans"/>
              </a:rPr>
              <a:t>Woah</a:t>
            </a:r>
            <a:r>
              <a:rPr lang="en-US" sz="2400" b="0" dirty="0" smtClean="0">
                <a:solidFill>
                  <a:srgbClr val="FF0000"/>
                </a:solidFill>
                <a:latin typeface="Gill Sans"/>
              </a:rPr>
              <a:t>!</a:t>
            </a:r>
            <a:endParaRPr lang="en-US" sz="2400" b="0" dirty="0">
              <a:solidFill>
                <a:srgbClr val="FF0000"/>
              </a:solidFill>
              <a:latin typeface="Gill Sans"/>
            </a:endParaRPr>
          </a:p>
        </p:txBody>
      </p:sp>
      <p:sp>
        <p:nvSpPr>
          <p:cNvPr id="10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 err="1">
                <a:solidFill>
                  <a:srgbClr val="000000"/>
                </a:solidFill>
                <a:latin typeface="Gill Sans"/>
                <a:cs typeface="Gill Sans"/>
              </a:rPr>
              <a:t>Minhash</a:t>
            </a: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 and </a:t>
            </a:r>
            <a:r>
              <a:rPr lang="en-US" sz="3600" b="0" kern="0" dirty="0" err="1">
                <a:solidFill>
                  <a:srgbClr val="000000"/>
                </a:solidFill>
                <a:latin typeface="Gill Sans"/>
                <a:cs typeface="Gill Sans"/>
              </a:rPr>
              <a:t>Jaccard</a:t>
            </a:r>
            <a:endParaRPr lang="en-US" sz="36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2705475245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To Permute or Not to Permute?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0" y="19812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Problem: Permutations </a:t>
            </a: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are expensive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0" y="26670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Solution</a:t>
            </a: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: Interpret the hash value as the permutation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0" y="3048000"/>
            <a:ext cx="9144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Only need to keep track of the minimum hash value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Can keep track of multiple </a:t>
            </a:r>
            <a:r>
              <a:rPr lang="en-US" sz="2000" b="0" kern="0" dirty="0" err="1">
                <a:solidFill>
                  <a:srgbClr val="0070C0"/>
                </a:solidFill>
                <a:latin typeface="Gill Sans"/>
                <a:cs typeface="Gill Sans"/>
              </a:rPr>
              <a:t>minhash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 values at once </a:t>
            </a:r>
          </a:p>
        </p:txBody>
      </p:sp>
    </p:spTree>
    <p:extLst>
      <p:ext uri="{BB962C8B-B14F-4D97-AF65-F5344CB8AC3E}">
        <p14:creationId xmlns:p14="http://schemas.microsoft.com/office/powerpoint/2010/main" val="3805774275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7" grpId="0"/>
      <p:bldP spid="8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 rot="21239651">
            <a:off x="2504211" y="4582517"/>
            <a:ext cx="556410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0" dirty="0" smtClean="0">
                <a:solidFill>
                  <a:srgbClr val="FF0000"/>
                </a:solidFill>
                <a:latin typeface="Gill Sans"/>
              </a:rPr>
              <a:t>The errors (and costs) are asymmetric!</a:t>
            </a:r>
            <a:endParaRPr lang="en-US" sz="2400" b="0" dirty="0">
              <a:solidFill>
                <a:srgbClr val="FF0000"/>
              </a:solidFill>
              <a:latin typeface="Gill Sans"/>
            </a:endParaRPr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Extracting Similar Pairs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0" y="2263914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Naïve approach: </a:t>
            </a:r>
            <a:r>
              <a:rPr lang="en-US" sz="2400" b="0" i="1" kern="0" dirty="0">
                <a:solidFill>
                  <a:srgbClr val="000000"/>
                </a:solidFill>
                <a:latin typeface="Gill Sans"/>
                <a:cs typeface="Gill Sans"/>
              </a:rPr>
              <a:t>N</a:t>
            </a:r>
            <a:r>
              <a:rPr lang="en-US" sz="2400" b="0" i="1" kern="0" baseline="30000" dirty="0">
                <a:solidFill>
                  <a:srgbClr val="000000"/>
                </a:solidFill>
                <a:latin typeface="Gill Sans"/>
                <a:cs typeface="Gill Sans"/>
              </a:rPr>
              <a:t>2</a:t>
            </a: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 comparisons: Can we do better?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0" y="3254514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Tradeoffs: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0" y="3635514"/>
            <a:ext cx="9144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False positives: discovered pairs that have similarity less than </a:t>
            </a:r>
            <a:r>
              <a:rPr lang="en-US" sz="2000" b="0" i="1" kern="0" dirty="0">
                <a:solidFill>
                  <a:srgbClr val="0070C0"/>
                </a:solidFill>
                <a:latin typeface="Gill Sans"/>
                <a:cs typeface="Gill Sans"/>
              </a:rPr>
              <a:t>s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False negatives: pairs with similarity greater than s not discovered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0" y="1821359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Task: discover all pairs with similarity greater than </a:t>
            </a:r>
            <a:r>
              <a:rPr lang="en-US" sz="2400" b="0" i="1" kern="0" dirty="0" smtClean="0">
                <a:solidFill>
                  <a:srgbClr val="000000"/>
                </a:solidFill>
                <a:latin typeface="Gill Sans"/>
                <a:cs typeface="Gill Sans"/>
              </a:rPr>
              <a:t>s</a:t>
            </a:r>
            <a:endParaRPr lang="en-US" sz="2400" b="0" i="1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4272760480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6" grpId="0"/>
      <p:bldP spid="7" grpId="0"/>
      <p:bldP spid="8" grpId="0"/>
      <p:bldP spid="9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Extracting Similar Pairs (LSH)</a:t>
            </a:r>
          </a:p>
        </p:txBody>
      </p:sp>
      <p:grpSp>
        <p:nvGrpSpPr>
          <p:cNvPr id="2" name="Group 1"/>
          <p:cNvGrpSpPr/>
          <p:nvPr/>
        </p:nvGrpSpPr>
        <p:grpSpPr>
          <a:xfrm>
            <a:off x="2286000" y="1676400"/>
            <a:ext cx="4732020" cy="461665"/>
            <a:chOff x="3733800" y="2111514"/>
            <a:chExt cx="4732020" cy="461665"/>
          </a:xfrm>
        </p:grpSpPr>
        <p:pic>
          <p:nvPicPr>
            <p:cNvPr id="4" name="Picture 3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334000" y="2239410"/>
              <a:ext cx="3131820" cy="281940"/>
            </a:xfrm>
            <a:prstGeom prst="rect">
              <a:avLst/>
            </a:prstGeom>
          </p:spPr>
        </p:pic>
        <p:sp>
          <p:nvSpPr>
            <p:cNvPr id="6" name="TextBox 5"/>
            <p:cNvSpPr txBox="1"/>
            <p:nvPr/>
          </p:nvSpPr>
          <p:spPr>
            <a:xfrm>
              <a:off x="3733800" y="2111514"/>
              <a:ext cx="16002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 algn="r">
                <a:defRPr/>
              </a:pPr>
              <a:r>
                <a:rPr lang="en-US" sz="2400" b="0" kern="0" dirty="0" smtClean="0">
                  <a:solidFill>
                    <a:srgbClr val="000000"/>
                  </a:solidFill>
                  <a:latin typeface="Gill Sans"/>
                  <a:cs typeface="Gill Sans"/>
                </a:rPr>
                <a:t>We know:</a:t>
              </a:r>
              <a:endParaRPr lang="en-US" sz="2400" b="0" kern="0" dirty="0">
                <a:solidFill>
                  <a:srgbClr val="000000"/>
                </a:solidFill>
                <a:latin typeface="Gill Sans"/>
                <a:cs typeface="Gill Sans"/>
              </a:endParaRPr>
            </a:p>
          </p:txBody>
        </p:sp>
      </p:grpSp>
      <p:sp>
        <p:nvSpPr>
          <p:cNvPr id="7" name="TextBox 6"/>
          <p:cNvSpPr txBox="1"/>
          <p:nvPr/>
        </p:nvSpPr>
        <p:spPr>
          <a:xfrm>
            <a:off x="0" y="3022937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Algorithm: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0" y="3403937"/>
            <a:ext cx="9144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For each object, compute its </a:t>
            </a:r>
            <a:r>
              <a:rPr lang="en-US" sz="2000" b="0" kern="0" dirty="0" err="1">
                <a:solidFill>
                  <a:srgbClr val="0070C0"/>
                </a:solidFill>
                <a:latin typeface="Gill Sans"/>
                <a:cs typeface="Gill Sans"/>
              </a:rPr>
              <a:t>minhash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 value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Group objects by their hash values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Output all pairs within each group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0" y="23622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Task: discover all pairs with similarity greater than </a:t>
            </a:r>
            <a:r>
              <a:rPr lang="en-US" sz="2400" b="0" i="1" kern="0" dirty="0" smtClean="0">
                <a:solidFill>
                  <a:srgbClr val="000000"/>
                </a:solidFill>
                <a:latin typeface="Gill Sans"/>
                <a:cs typeface="Gill Sans"/>
              </a:rPr>
              <a:t>s</a:t>
            </a:r>
            <a:endParaRPr lang="en-US" sz="2400" b="0" i="1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0" y="4623137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Analysis: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0" y="5004137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If J(A,B) = </a:t>
            </a:r>
            <a:r>
              <a:rPr lang="en-US" sz="2000" b="0" i="1" kern="0" dirty="0">
                <a:solidFill>
                  <a:srgbClr val="0070C0"/>
                </a:solidFill>
                <a:latin typeface="Gill Sans"/>
                <a:cs typeface="Gill Sans"/>
              </a:rPr>
              <a:t>s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, then probability we detect it is </a:t>
            </a:r>
            <a:r>
              <a:rPr lang="en-US" sz="2000" b="0" i="1" kern="0" dirty="0">
                <a:solidFill>
                  <a:srgbClr val="0070C0"/>
                </a:solidFill>
                <a:latin typeface="Gill Sans"/>
                <a:cs typeface="Gill Sans"/>
              </a:rPr>
              <a:t>s</a:t>
            </a:r>
          </a:p>
        </p:txBody>
      </p:sp>
    </p:spTree>
    <p:extLst>
      <p:ext uri="{BB962C8B-B14F-4D97-AF65-F5344CB8AC3E}">
        <p14:creationId xmlns:p14="http://schemas.microsoft.com/office/powerpoint/2010/main" val="1744168455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/>
      <p:bldP spid="11" grpId="0"/>
      <p:bldP spid="12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minhash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3000" y="228600"/>
            <a:ext cx="6400800" cy="6400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6842047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minhash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3000" y="228600"/>
            <a:ext cx="6400800" cy="6400800"/>
          </a:xfrm>
          <a:prstGeom prst="rect">
            <a:avLst/>
          </a:prstGeom>
        </p:spPr>
      </p:pic>
      <p:cxnSp>
        <p:nvCxnSpPr>
          <p:cNvPr id="4" name="Straight Connector 3"/>
          <p:cNvCxnSpPr/>
          <p:nvPr/>
        </p:nvCxnSpPr>
        <p:spPr bwMode="auto">
          <a:xfrm>
            <a:off x="5989320" y="1143000"/>
            <a:ext cx="0" cy="39624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5086669" y="5162490"/>
            <a:ext cx="184753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0" dirty="0" smtClean="0">
                <a:solidFill>
                  <a:srgbClr val="000000"/>
                </a:solidFill>
                <a:latin typeface="Gill Sans"/>
                <a:cs typeface="Gill Sans"/>
              </a:rPr>
              <a:t>Threshold = 0.8</a:t>
            </a:r>
            <a:endParaRPr lang="en-US" sz="2000" b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3810000" y="4552890"/>
            <a:ext cx="165467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0" dirty="0" smtClean="0">
                <a:solidFill>
                  <a:srgbClr val="000000"/>
                </a:solidFill>
                <a:latin typeface="Gill Sans"/>
                <a:cs typeface="Gill Sans"/>
              </a:rPr>
              <a:t>False Positives</a:t>
            </a:r>
            <a:endParaRPr lang="en-US" sz="2000" b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6019800" y="914400"/>
            <a:ext cx="177589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0" dirty="0" smtClean="0">
                <a:solidFill>
                  <a:srgbClr val="000000"/>
                </a:solidFill>
                <a:latin typeface="Gill Sans"/>
                <a:cs typeface="Gill Sans"/>
              </a:rPr>
              <a:t>False Negatives</a:t>
            </a:r>
            <a:endParaRPr lang="en-US" sz="2000" b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7" name="TextBox 6"/>
          <p:cNvSpPr txBox="1"/>
          <p:nvPr/>
        </p:nvSpPr>
        <p:spPr>
          <a:xfrm rot="21239651">
            <a:off x="3217868" y="3145962"/>
            <a:ext cx="243600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 smtClean="0">
                <a:solidFill>
                  <a:srgbClr val="FF0000"/>
                </a:solidFill>
                <a:latin typeface="Gill Sans"/>
              </a:rPr>
              <a:t>What’s the issue?</a:t>
            </a:r>
            <a:endParaRPr lang="en-US" sz="2400" b="0" dirty="0">
              <a:solidFill>
                <a:srgbClr val="FF0000"/>
              </a:solidFill>
              <a:latin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1903802607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2 </a:t>
            </a:r>
            <a:r>
              <a:rPr lang="en-US" sz="3600" b="0" kern="0" dirty="0" err="1">
                <a:solidFill>
                  <a:srgbClr val="000000"/>
                </a:solidFill>
                <a:latin typeface="Gill Sans"/>
                <a:cs typeface="Gill Sans"/>
              </a:rPr>
              <a:t>Minhash</a:t>
            </a: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 Signatures</a:t>
            </a:r>
          </a:p>
        </p:txBody>
      </p:sp>
      <p:grpSp>
        <p:nvGrpSpPr>
          <p:cNvPr id="2" name="Group 1"/>
          <p:cNvGrpSpPr/>
          <p:nvPr/>
        </p:nvGrpSpPr>
        <p:grpSpPr>
          <a:xfrm>
            <a:off x="2286000" y="1676400"/>
            <a:ext cx="4732020" cy="461665"/>
            <a:chOff x="3733800" y="2111514"/>
            <a:chExt cx="4732020" cy="461665"/>
          </a:xfrm>
        </p:grpSpPr>
        <p:pic>
          <p:nvPicPr>
            <p:cNvPr id="4" name="Picture 3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334000" y="2239410"/>
              <a:ext cx="3131820" cy="281940"/>
            </a:xfrm>
            <a:prstGeom prst="rect">
              <a:avLst/>
            </a:prstGeom>
          </p:spPr>
        </p:pic>
        <p:sp>
          <p:nvSpPr>
            <p:cNvPr id="6" name="TextBox 5"/>
            <p:cNvSpPr txBox="1"/>
            <p:nvPr/>
          </p:nvSpPr>
          <p:spPr>
            <a:xfrm>
              <a:off x="3733800" y="2111514"/>
              <a:ext cx="16002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 algn="r">
                <a:defRPr/>
              </a:pPr>
              <a:r>
                <a:rPr lang="en-US" sz="2400" b="0" kern="0" dirty="0" smtClean="0">
                  <a:solidFill>
                    <a:srgbClr val="000000"/>
                  </a:solidFill>
                  <a:latin typeface="Gill Sans"/>
                  <a:cs typeface="Gill Sans"/>
                </a:rPr>
                <a:t>We know:</a:t>
              </a:r>
              <a:endParaRPr lang="en-US" sz="2400" b="0" kern="0" dirty="0">
                <a:solidFill>
                  <a:srgbClr val="000000"/>
                </a:solidFill>
                <a:latin typeface="Gill Sans"/>
                <a:cs typeface="Gill Sans"/>
              </a:endParaRPr>
            </a:p>
          </p:txBody>
        </p:sp>
      </p:grpSp>
      <p:sp>
        <p:nvSpPr>
          <p:cNvPr id="7" name="TextBox 6"/>
          <p:cNvSpPr txBox="1"/>
          <p:nvPr/>
        </p:nvSpPr>
        <p:spPr>
          <a:xfrm>
            <a:off x="0" y="3022937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Algorithm: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0" y="3403937"/>
            <a:ext cx="9144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For each object, compute 2 </a:t>
            </a:r>
            <a:r>
              <a:rPr lang="en-US" sz="2000" b="0" kern="0" dirty="0" err="1">
                <a:solidFill>
                  <a:srgbClr val="0070C0"/>
                </a:solidFill>
                <a:latin typeface="Gill Sans"/>
                <a:cs typeface="Gill Sans"/>
              </a:rPr>
              <a:t>minhash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 values and concatenate </a:t>
            </a: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= 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signature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Group objects by their signatures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Output all pairs within each group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0" y="23622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Task: discover all pairs with similarity greater than </a:t>
            </a:r>
            <a:r>
              <a:rPr lang="en-US" sz="2400" b="0" i="1" kern="0" dirty="0" smtClean="0">
                <a:solidFill>
                  <a:srgbClr val="000000"/>
                </a:solidFill>
                <a:latin typeface="Gill Sans"/>
                <a:cs typeface="Gill Sans"/>
              </a:rPr>
              <a:t>s</a:t>
            </a:r>
            <a:endParaRPr lang="en-US" sz="2400" b="0" i="1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0" y="4623137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Analysis: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0" y="5004137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If J(A,B) = </a:t>
            </a:r>
            <a:r>
              <a:rPr lang="en-US" sz="2000" b="0" i="1" kern="0" dirty="0">
                <a:solidFill>
                  <a:srgbClr val="0070C0"/>
                </a:solidFill>
                <a:latin typeface="Gill Sans"/>
                <a:cs typeface="Gill Sans"/>
              </a:rPr>
              <a:t>s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, then probability we detect it is </a:t>
            </a:r>
            <a:r>
              <a:rPr lang="en-US" sz="2000" b="0" i="1" kern="0" dirty="0" smtClean="0">
                <a:solidFill>
                  <a:srgbClr val="0070C0"/>
                </a:solidFill>
                <a:latin typeface="Gill Sans"/>
                <a:cs typeface="Gill Sans"/>
              </a:rPr>
              <a:t>s</a:t>
            </a:r>
            <a:r>
              <a:rPr lang="en-US" sz="2000" b="0" i="1" kern="0" baseline="30000" dirty="0" smtClean="0">
                <a:solidFill>
                  <a:srgbClr val="0070C0"/>
                </a:solidFill>
                <a:latin typeface="Gill Sans"/>
                <a:cs typeface="Gill Sans"/>
              </a:rPr>
              <a:t>2</a:t>
            </a:r>
            <a:endParaRPr lang="en-US" sz="2000" b="0" i="1" kern="0" baseline="30000" dirty="0">
              <a:solidFill>
                <a:srgbClr val="0070C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953230690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/>
      <p:bldP spid="11" grpId="0"/>
      <p:bldP spid="12" grpId="0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3 </a:t>
            </a:r>
            <a:r>
              <a:rPr lang="en-US" sz="3600" b="0" kern="0" dirty="0" err="1">
                <a:solidFill>
                  <a:srgbClr val="000000"/>
                </a:solidFill>
                <a:latin typeface="Gill Sans"/>
                <a:cs typeface="Gill Sans"/>
              </a:rPr>
              <a:t>Minhash</a:t>
            </a: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 Signatures</a:t>
            </a:r>
          </a:p>
        </p:txBody>
      </p:sp>
      <p:grpSp>
        <p:nvGrpSpPr>
          <p:cNvPr id="2" name="Group 1"/>
          <p:cNvGrpSpPr/>
          <p:nvPr/>
        </p:nvGrpSpPr>
        <p:grpSpPr>
          <a:xfrm>
            <a:off x="2286000" y="1676400"/>
            <a:ext cx="4732020" cy="461665"/>
            <a:chOff x="3733800" y="2111514"/>
            <a:chExt cx="4732020" cy="461665"/>
          </a:xfrm>
        </p:grpSpPr>
        <p:pic>
          <p:nvPicPr>
            <p:cNvPr id="4" name="Picture 3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334000" y="2239410"/>
              <a:ext cx="3131820" cy="281940"/>
            </a:xfrm>
            <a:prstGeom prst="rect">
              <a:avLst/>
            </a:prstGeom>
          </p:spPr>
        </p:pic>
        <p:sp>
          <p:nvSpPr>
            <p:cNvPr id="6" name="TextBox 5"/>
            <p:cNvSpPr txBox="1"/>
            <p:nvPr/>
          </p:nvSpPr>
          <p:spPr>
            <a:xfrm>
              <a:off x="3733800" y="2111514"/>
              <a:ext cx="16002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 algn="r">
                <a:defRPr/>
              </a:pPr>
              <a:r>
                <a:rPr lang="en-US" sz="2400" b="0" kern="0" dirty="0" smtClean="0">
                  <a:solidFill>
                    <a:srgbClr val="000000"/>
                  </a:solidFill>
                  <a:latin typeface="Gill Sans"/>
                  <a:cs typeface="Gill Sans"/>
                </a:rPr>
                <a:t>We know:</a:t>
              </a:r>
              <a:endParaRPr lang="en-US" sz="2400" b="0" kern="0" dirty="0">
                <a:solidFill>
                  <a:srgbClr val="000000"/>
                </a:solidFill>
                <a:latin typeface="Gill Sans"/>
                <a:cs typeface="Gill Sans"/>
              </a:endParaRPr>
            </a:p>
          </p:txBody>
        </p:sp>
      </p:grpSp>
      <p:sp>
        <p:nvSpPr>
          <p:cNvPr id="7" name="TextBox 6"/>
          <p:cNvSpPr txBox="1"/>
          <p:nvPr/>
        </p:nvSpPr>
        <p:spPr>
          <a:xfrm>
            <a:off x="0" y="3022937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Algorithm: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0" y="3403937"/>
            <a:ext cx="9144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For each object, compute </a:t>
            </a: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3 </a:t>
            </a:r>
            <a:r>
              <a:rPr lang="en-US" sz="2000" b="0" kern="0" dirty="0" err="1">
                <a:solidFill>
                  <a:srgbClr val="0070C0"/>
                </a:solidFill>
                <a:latin typeface="Gill Sans"/>
                <a:cs typeface="Gill Sans"/>
              </a:rPr>
              <a:t>minhash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 values and concatenate </a:t>
            </a: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= 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signature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Group objects by their signatures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Output all pairs within each group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0" y="23622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Task: discover all pairs with similarity greater than </a:t>
            </a:r>
            <a:r>
              <a:rPr lang="en-US" sz="2400" b="0" i="1" kern="0" dirty="0" smtClean="0">
                <a:solidFill>
                  <a:srgbClr val="000000"/>
                </a:solidFill>
                <a:latin typeface="Gill Sans"/>
                <a:cs typeface="Gill Sans"/>
              </a:rPr>
              <a:t>s</a:t>
            </a:r>
            <a:endParaRPr lang="en-US" sz="2400" b="0" i="1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0" y="4623137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Analysis: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0" y="5004137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If J(A,B) = </a:t>
            </a:r>
            <a:r>
              <a:rPr lang="en-US" sz="2000" b="0" i="1" kern="0" dirty="0">
                <a:solidFill>
                  <a:srgbClr val="0070C0"/>
                </a:solidFill>
                <a:latin typeface="Gill Sans"/>
                <a:cs typeface="Gill Sans"/>
              </a:rPr>
              <a:t>s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, then probability we detect it is </a:t>
            </a:r>
            <a:r>
              <a:rPr lang="en-US" sz="2000" b="0" i="1" kern="0" dirty="0" smtClean="0">
                <a:solidFill>
                  <a:srgbClr val="0070C0"/>
                </a:solidFill>
                <a:latin typeface="Gill Sans"/>
                <a:cs typeface="Gill Sans"/>
              </a:rPr>
              <a:t>s</a:t>
            </a:r>
            <a:r>
              <a:rPr lang="en-US" sz="2000" b="0" i="1" kern="0" baseline="30000" dirty="0" smtClean="0">
                <a:solidFill>
                  <a:srgbClr val="0070C0"/>
                </a:solidFill>
                <a:latin typeface="Gill Sans"/>
                <a:cs typeface="Gill Sans"/>
              </a:rPr>
              <a:t>3</a:t>
            </a:r>
            <a:endParaRPr lang="en-US" sz="2000" b="0" i="1" kern="0" baseline="30000" dirty="0">
              <a:solidFill>
                <a:srgbClr val="0070C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146315221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/>
      <p:bldP spid="11" grpId="0"/>
      <p:bldP spid="12" grpId="0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i="1" kern="0" dirty="0" smtClean="0">
                <a:solidFill>
                  <a:srgbClr val="000000"/>
                </a:solidFill>
                <a:latin typeface="Gill Sans"/>
                <a:cs typeface="Gill Sans"/>
              </a:rPr>
              <a:t>k</a:t>
            </a:r>
            <a:r>
              <a:rPr lang="en-US" sz="36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 </a:t>
            </a:r>
            <a:r>
              <a:rPr lang="en-US" sz="3600" b="0" kern="0" dirty="0" err="1">
                <a:solidFill>
                  <a:srgbClr val="000000"/>
                </a:solidFill>
                <a:latin typeface="Gill Sans"/>
                <a:cs typeface="Gill Sans"/>
              </a:rPr>
              <a:t>Minhash</a:t>
            </a: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 Signatures</a:t>
            </a:r>
          </a:p>
        </p:txBody>
      </p:sp>
      <p:grpSp>
        <p:nvGrpSpPr>
          <p:cNvPr id="2" name="Group 1"/>
          <p:cNvGrpSpPr/>
          <p:nvPr/>
        </p:nvGrpSpPr>
        <p:grpSpPr>
          <a:xfrm>
            <a:off x="2286000" y="1676400"/>
            <a:ext cx="4732020" cy="461665"/>
            <a:chOff x="3733800" y="2111514"/>
            <a:chExt cx="4732020" cy="461665"/>
          </a:xfrm>
        </p:grpSpPr>
        <p:pic>
          <p:nvPicPr>
            <p:cNvPr id="4" name="Picture 3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334000" y="2239410"/>
              <a:ext cx="3131820" cy="281940"/>
            </a:xfrm>
            <a:prstGeom prst="rect">
              <a:avLst/>
            </a:prstGeom>
          </p:spPr>
        </p:pic>
        <p:sp>
          <p:nvSpPr>
            <p:cNvPr id="6" name="TextBox 5"/>
            <p:cNvSpPr txBox="1"/>
            <p:nvPr/>
          </p:nvSpPr>
          <p:spPr>
            <a:xfrm>
              <a:off x="3733800" y="2111514"/>
              <a:ext cx="16002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 algn="r">
                <a:defRPr/>
              </a:pPr>
              <a:r>
                <a:rPr lang="en-US" sz="2400" b="0" kern="0" dirty="0" smtClean="0">
                  <a:solidFill>
                    <a:srgbClr val="000000"/>
                  </a:solidFill>
                  <a:latin typeface="Gill Sans"/>
                  <a:cs typeface="Gill Sans"/>
                </a:rPr>
                <a:t>We know:</a:t>
              </a:r>
              <a:endParaRPr lang="en-US" sz="2400" b="0" kern="0" dirty="0">
                <a:solidFill>
                  <a:srgbClr val="000000"/>
                </a:solidFill>
                <a:latin typeface="Gill Sans"/>
                <a:cs typeface="Gill Sans"/>
              </a:endParaRPr>
            </a:p>
          </p:txBody>
        </p:sp>
      </p:grpSp>
      <p:sp>
        <p:nvSpPr>
          <p:cNvPr id="7" name="TextBox 6"/>
          <p:cNvSpPr txBox="1"/>
          <p:nvPr/>
        </p:nvSpPr>
        <p:spPr>
          <a:xfrm>
            <a:off x="0" y="3022937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Algorithm: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0" y="3403937"/>
            <a:ext cx="9144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For each object, compute </a:t>
            </a:r>
            <a:r>
              <a:rPr lang="en-US" sz="2000" b="0" i="1" kern="0" dirty="0" smtClean="0">
                <a:solidFill>
                  <a:srgbClr val="0070C0"/>
                </a:solidFill>
                <a:latin typeface="Gill Sans"/>
                <a:cs typeface="Gill Sans"/>
              </a:rPr>
              <a:t>k</a:t>
            </a: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 </a:t>
            </a:r>
            <a:r>
              <a:rPr lang="en-US" sz="2000" b="0" kern="0" dirty="0" err="1">
                <a:solidFill>
                  <a:srgbClr val="0070C0"/>
                </a:solidFill>
                <a:latin typeface="Gill Sans"/>
                <a:cs typeface="Gill Sans"/>
              </a:rPr>
              <a:t>minhash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 values and concatenate </a:t>
            </a: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= 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signature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Group objects by their signatures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Output all pairs within each group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0" y="23622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Task: discover all pairs with similarity greater than </a:t>
            </a:r>
            <a:r>
              <a:rPr lang="en-US" sz="2400" b="0" i="1" kern="0" dirty="0" smtClean="0">
                <a:solidFill>
                  <a:srgbClr val="000000"/>
                </a:solidFill>
                <a:latin typeface="Gill Sans"/>
                <a:cs typeface="Gill Sans"/>
              </a:rPr>
              <a:t>s</a:t>
            </a:r>
            <a:endParaRPr lang="en-US" sz="2400" b="0" i="1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0" y="4623137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Analysis: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0" y="5004137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If J(A,B) = </a:t>
            </a:r>
            <a:r>
              <a:rPr lang="en-US" sz="2000" b="0" i="1" kern="0" dirty="0">
                <a:solidFill>
                  <a:srgbClr val="0070C0"/>
                </a:solidFill>
                <a:latin typeface="Gill Sans"/>
                <a:cs typeface="Gill Sans"/>
              </a:rPr>
              <a:t>s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, then probability we detect it is </a:t>
            </a:r>
            <a:r>
              <a:rPr lang="en-US" sz="2000" b="0" i="1" kern="0" dirty="0" err="1" smtClean="0">
                <a:solidFill>
                  <a:srgbClr val="0070C0"/>
                </a:solidFill>
                <a:latin typeface="Gill Sans"/>
                <a:cs typeface="Gill Sans"/>
              </a:rPr>
              <a:t>s</a:t>
            </a:r>
            <a:r>
              <a:rPr lang="en-US" sz="2000" b="0" i="1" kern="0" baseline="30000" dirty="0" err="1" smtClean="0">
                <a:solidFill>
                  <a:srgbClr val="0070C0"/>
                </a:solidFill>
                <a:latin typeface="Gill Sans"/>
                <a:cs typeface="Gill Sans"/>
              </a:rPr>
              <a:t>k</a:t>
            </a:r>
            <a:endParaRPr lang="en-US" sz="2000" b="0" i="1" kern="0" baseline="30000" dirty="0">
              <a:solidFill>
                <a:srgbClr val="0070C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1367329030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/>
      <p:bldP spid="11" grpId="0"/>
      <p:bldP spid="1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What’s the Problem?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0" y="21336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Finding similar items with respect to some distance metric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0" y="2900065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Two variants of the problem: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0" y="3281065"/>
            <a:ext cx="9144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Offline: extract all similar pairs of objects from a large collection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Online: is this object similar to something I’ve seen before?</a:t>
            </a:r>
          </a:p>
        </p:txBody>
      </p:sp>
    </p:spTree>
    <p:extLst>
      <p:ext uri="{BB962C8B-B14F-4D97-AF65-F5344CB8AC3E}">
        <p14:creationId xmlns:p14="http://schemas.microsoft.com/office/powerpoint/2010/main" val="1072418594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7" grpId="0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minhash2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3000" y="228600"/>
            <a:ext cx="6400800" cy="6400800"/>
          </a:xfrm>
          <a:prstGeom prst="rect">
            <a:avLst/>
          </a:prstGeom>
        </p:spPr>
      </p:pic>
      <p:cxnSp>
        <p:nvCxnSpPr>
          <p:cNvPr id="5" name="Straight Connector 4"/>
          <p:cNvCxnSpPr/>
          <p:nvPr/>
        </p:nvCxnSpPr>
        <p:spPr bwMode="auto">
          <a:xfrm>
            <a:off x="5989320" y="1143000"/>
            <a:ext cx="0" cy="39624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5086669" y="5162490"/>
            <a:ext cx="184753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0" dirty="0" smtClean="0">
                <a:solidFill>
                  <a:srgbClr val="000000"/>
                </a:solidFill>
                <a:latin typeface="Gill Sans"/>
                <a:cs typeface="Gill Sans"/>
              </a:rPr>
              <a:t>Threshold = 0.8</a:t>
            </a:r>
            <a:endParaRPr lang="en-US" sz="2000" b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3810000" y="4552890"/>
            <a:ext cx="165467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0" dirty="0" smtClean="0">
                <a:solidFill>
                  <a:srgbClr val="000000"/>
                </a:solidFill>
                <a:latin typeface="Gill Sans"/>
                <a:cs typeface="Gill Sans"/>
              </a:rPr>
              <a:t>False Positives</a:t>
            </a:r>
            <a:endParaRPr lang="en-US" sz="2000" b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6019800" y="914400"/>
            <a:ext cx="177589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0" dirty="0" smtClean="0">
                <a:solidFill>
                  <a:srgbClr val="000000"/>
                </a:solidFill>
                <a:latin typeface="Gill Sans"/>
                <a:cs typeface="Gill Sans"/>
              </a:rPr>
              <a:t>False Negatives</a:t>
            </a:r>
            <a:endParaRPr lang="en-US" sz="2000" b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9" name="TextBox 8"/>
          <p:cNvSpPr txBox="1"/>
          <p:nvPr/>
        </p:nvSpPr>
        <p:spPr>
          <a:xfrm rot="21239651">
            <a:off x="2619484" y="3071443"/>
            <a:ext cx="338545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 smtClean="0">
                <a:solidFill>
                  <a:srgbClr val="FF0000"/>
                </a:solidFill>
                <a:latin typeface="Gill Sans"/>
              </a:rPr>
              <a:t>What’s the issue now?</a:t>
            </a:r>
            <a:endParaRPr lang="en-US" sz="2400" b="0" dirty="0">
              <a:solidFill>
                <a:srgbClr val="FF0000"/>
              </a:solidFill>
              <a:latin typeface="Gill Sans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2133600" y="533400"/>
            <a:ext cx="476284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0" i="1" dirty="0" smtClean="0">
                <a:solidFill>
                  <a:srgbClr val="000000"/>
                </a:solidFill>
                <a:latin typeface="Gill Sans"/>
                <a:cs typeface="Gill Sans"/>
              </a:rPr>
              <a:t>k</a:t>
            </a:r>
            <a:r>
              <a:rPr lang="en-US" sz="2000" b="0" dirty="0" smtClean="0">
                <a:solidFill>
                  <a:srgbClr val="000000"/>
                </a:solidFill>
                <a:latin typeface="Gill Sans"/>
                <a:cs typeface="Gill Sans"/>
              </a:rPr>
              <a:t> </a:t>
            </a:r>
            <a:r>
              <a:rPr lang="en-US" sz="2000" b="0" dirty="0" err="1" smtClean="0">
                <a:solidFill>
                  <a:srgbClr val="000000"/>
                </a:solidFill>
                <a:latin typeface="Gill Sans"/>
                <a:cs typeface="Gill Sans"/>
              </a:rPr>
              <a:t>Minhash</a:t>
            </a:r>
            <a:r>
              <a:rPr lang="en-US" sz="2000" b="0" dirty="0" smtClean="0">
                <a:solidFill>
                  <a:srgbClr val="000000"/>
                </a:solidFill>
                <a:latin typeface="Gill Sans"/>
                <a:cs typeface="Gill Sans"/>
              </a:rPr>
              <a:t> Signatures concatenated together</a:t>
            </a:r>
            <a:endParaRPr lang="en-US" sz="2000" b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705737594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i="1" kern="0" dirty="0">
                <a:solidFill>
                  <a:srgbClr val="000000"/>
                </a:solidFill>
                <a:latin typeface="Gill Sans"/>
                <a:cs typeface="Gill Sans"/>
              </a:rPr>
              <a:t>n</a:t>
            </a: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 different </a:t>
            </a:r>
            <a:r>
              <a:rPr lang="en-US" sz="3600" b="0" i="1" kern="0" dirty="0">
                <a:solidFill>
                  <a:srgbClr val="000000"/>
                </a:solidFill>
                <a:latin typeface="Gill Sans"/>
                <a:cs typeface="Gill Sans"/>
              </a:rPr>
              <a:t>k</a:t>
            </a: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 </a:t>
            </a:r>
            <a:r>
              <a:rPr lang="en-US" sz="3600" b="0" kern="0" dirty="0" err="1">
                <a:solidFill>
                  <a:srgbClr val="000000"/>
                </a:solidFill>
                <a:latin typeface="Gill Sans"/>
                <a:cs typeface="Gill Sans"/>
              </a:rPr>
              <a:t>Minhash</a:t>
            </a: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 Signatures</a:t>
            </a:r>
          </a:p>
        </p:txBody>
      </p:sp>
      <p:grpSp>
        <p:nvGrpSpPr>
          <p:cNvPr id="2" name="Group 1"/>
          <p:cNvGrpSpPr/>
          <p:nvPr/>
        </p:nvGrpSpPr>
        <p:grpSpPr>
          <a:xfrm>
            <a:off x="2286000" y="1676400"/>
            <a:ext cx="4732020" cy="461665"/>
            <a:chOff x="3733800" y="2111514"/>
            <a:chExt cx="4732020" cy="461665"/>
          </a:xfrm>
        </p:grpSpPr>
        <p:pic>
          <p:nvPicPr>
            <p:cNvPr id="4" name="Picture 3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334000" y="2239410"/>
              <a:ext cx="3131820" cy="281940"/>
            </a:xfrm>
            <a:prstGeom prst="rect">
              <a:avLst/>
            </a:prstGeom>
          </p:spPr>
        </p:pic>
        <p:sp>
          <p:nvSpPr>
            <p:cNvPr id="6" name="TextBox 5"/>
            <p:cNvSpPr txBox="1"/>
            <p:nvPr/>
          </p:nvSpPr>
          <p:spPr>
            <a:xfrm>
              <a:off x="3733800" y="2111514"/>
              <a:ext cx="16002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 algn="r">
                <a:defRPr/>
              </a:pPr>
              <a:r>
                <a:rPr lang="en-US" sz="2400" b="0" kern="0" dirty="0" smtClean="0">
                  <a:solidFill>
                    <a:srgbClr val="000000"/>
                  </a:solidFill>
                  <a:latin typeface="Gill Sans"/>
                  <a:cs typeface="Gill Sans"/>
                </a:rPr>
                <a:t>We know:</a:t>
              </a:r>
              <a:endParaRPr lang="en-US" sz="2400" b="0" kern="0" dirty="0">
                <a:solidFill>
                  <a:srgbClr val="000000"/>
                </a:solidFill>
                <a:latin typeface="Gill Sans"/>
                <a:cs typeface="Gill Sans"/>
              </a:endParaRPr>
            </a:p>
          </p:txBody>
        </p:sp>
      </p:grpSp>
      <p:sp>
        <p:nvSpPr>
          <p:cNvPr id="7" name="TextBox 6"/>
          <p:cNvSpPr txBox="1"/>
          <p:nvPr/>
        </p:nvSpPr>
        <p:spPr>
          <a:xfrm>
            <a:off x="0" y="3022937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Algorithm: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0" y="3403937"/>
            <a:ext cx="91440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For each object, compute </a:t>
            </a:r>
            <a:r>
              <a:rPr lang="en-US" sz="2000" b="0" i="1" kern="0" dirty="0">
                <a:solidFill>
                  <a:srgbClr val="0070C0"/>
                </a:solidFill>
                <a:latin typeface="Gill Sans"/>
                <a:cs typeface="Gill Sans"/>
              </a:rPr>
              <a:t>n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 sets </a:t>
            </a:r>
            <a:r>
              <a:rPr lang="en-US" sz="2000" b="0" i="1" kern="0" dirty="0">
                <a:solidFill>
                  <a:srgbClr val="0070C0"/>
                </a:solidFill>
                <a:latin typeface="Gill Sans"/>
                <a:cs typeface="Gill Sans"/>
              </a:rPr>
              <a:t>k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 </a:t>
            </a:r>
            <a:r>
              <a:rPr lang="en-US" sz="2000" b="0" kern="0" dirty="0" err="1">
                <a:solidFill>
                  <a:srgbClr val="0070C0"/>
                </a:solidFill>
                <a:latin typeface="Gill Sans"/>
                <a:cs typeface="Gill Sans"/>
              </a:rPr>
              <a:t>minhash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 values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For each set, concatenate </a:t>
            </a:r>
            <a:r>
              <a:rPr lang="en-US" sz="2000" b="0" i="1" kern="0" dirty="0">
                <a:solidFill>
                  <a:srgbClr val="0070C0"/>
                </a:solidFill>
                <a:latin typeface="Gill Sans"/>
                <a:cs typeface="Gill Sans"/>
              </a:rPr>
              <a:t>k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 </a:t>
            </a:r>
            <a:r>
              <a:rPr lang="en-US" sz="2000" b="0" kern="0" dirty="0" err="1">
                <a:solidFill>
                  <a:srgbClr val="0070C0"/>
                </a:solidFill>
                <a:latin typeface="Gill Sans"/>
                <a:cs typeface="Gill Sans"/>
              </a:rPr>
              <a:t>minhash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 values together</a:t>
            </a:r>
          </a:p>
          <a:p>
            <a:pPr lvl="0" algn="ctr">
              <a:defRPr/>
            </a:pP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In 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each </a:t>
            </a: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set: group 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objects by </a:t>
            </a: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signatures, output 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all pairs </a:t>
            </a: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in 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each group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De-dup pairs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0" y="23622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Task: discover all pairs with similarity greater than </a:t>
            </a:r>
            <a:r>
              <a:rPr lang="en-US" sz="2400" b="0" i="1" kern="0" dirty="0" smtClean="0">
                <a:solidFill>
                  <a:srgbClr val="000000"/>
                </a:solidFill>
                <a:latin typeface="Gill Sans"/>
                <a:cs typeface="Gill Sans"/>
              </a:rPr>
              <a:t>s</a:t>
            </a:r>
            <a:endParaRPr lang="en-US" sz="2400" b="0" i="1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0" y="501009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Analysis: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0" y="5391090"/>
            <a:ext cx="9144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If J(A,B) = </a:t>
            </a:r>
            <a:r>
              <a:rPr lang="en-US" sz="2000" b="0" i="1" kern="0" dirty="0">
                <a:solidFill>
                  <a:srgbClr val="0070C0"/>
                </a:solidFill>
                <a:latin typeface="Gill Sans"/>
                <a:cs typeface="Gill Sans"/>
              </a:rPr>
              <a:t>s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, P(none of the </a:t>
            </a:r>
            <a:r>
              <a:rPr lang="en-US" sz="2000" b="0" i="1" kern="0" dirty="0">
                <a:solidFill>
                  <a:srgbClr val="0070C0"/>
                </a:solidFill>
                <a:latin typeface="Gill Sans"/>
                <a:cs typeface="Gill Sans"/>
              </a:rPr>
              <a:t>n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 collide) = (1 – </a:t>
            </a:r>
            <a:r>
              <a:rPr lang="en-US" sz="2000" b="0" i="1" kern="0" dirty="0" err="1" smtClean="0">
                <a:solidFill>
                  <a:srgbClr val="0070C0"/>
                </a:solidFill>
                <a:latin typeface="Gill Sans"/>
                <a:cs typeface="Gill Sans"/>
              </a:rPr>
              <a:t>s</a:t>
            </a:r>
            <a:r>
              <a:rPr lang="en-US" sz="2000" b="0" i="1" kern="0" baseline="30000" dirty="0" err="1" smtClean="0">
                <a:solidFill>
                  <a:srgbClr val="0070C0"/>
                </a:solidFill>
                <a:latin typeface="Gill Sans"/>
                <a:cs typeface="Gill Sans"/>
              </a:rPr>
              <a:t>k</a:t>
            </a: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)</a:t>
            </a:r>
            <a:r>
              <a:rPr lang="en-US" sz="2000" b="0" i="1" kern="0" baseline="30000" dirty="0" smtClean="0">
                <a:solidFill>
                  <a:srgbClr val="0070C0"/>
                </a:solidFill>
                <a:latin typeface="Gill Sans"/>
                <a:cs typeface="Gill Sans"/>
              </a:rPr>
              <a:t>n</a:t>
            </a:r>
            <a:endParaRPr lang="en-US" sz="2000" b="0" i="1" kern="0" baseline="30000" dirty="0">
              <a:solidFill>
                <a:srgbClr val="0070C0"/>
              </a:solidFill>
              <a:latin typeface="Gill Sans"/>
              <a:cs typeface="Gill Sans"/>
            </a:endParaRP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If J(A,B) = </a:t>
            </a:r>
            <a:r>
              <a:rPr lang="en-US" sz="2000" b="0" i="1" kern="0" dirty="0">
                <a:solidFill>
                  <a:srgbClr val="0070C0"/>
                </a:solidFill>
                <a:latin typeface="Gill Sans"/>
                <a:cs typeface="Gill Sans"/>
              </a:rPr>
              <a:t>s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, then probability we detect it is 1 – (1 – </a:t>
            </a:r>
            <a:r>
              <a:rPr lang="en-US" sz="2000" b="0" i="1" kern="0" dirty="0" err="1">
                <a:solidFill>
                  <a:srgbClr val="0070C0"/>
                </a:solidFill>
                <a:latin typeface="Gill Sans"/>
                <a:cs typeface="Gill Sans"/>
              </a:rPr>
              <a:t>s</a:t>
            </a:r>
            <a:r>
              <a:rPr lang="en-US" sz="2000" b="0" i="1" kern="0" baseline="30000" dirty="0" err="1">
                <a:solidFill>
                  <a:srgbClr val="0070C0"/>
                </a:solidFill>
                <a:latin typeface="Gill Sans"/>
                <a:cs typeface="Gill Sans"/>
              </a:rPr>
              <a:t>k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)</a:t>
            </a:r>
            <a:r>
              <a:rPr lang="en-US" sz="2000" b="0" i="1" kern="0" baseline="30000" dirty="0">
                <a:solidFill>
                  <a:srgbClr val="0070C0"/>
                </a:solidFill>
                <a:latin typeface="Gill Sans"/>
                <a:cs typeface="Gill Sans"/>
              </a:rPr>
              <a:t>n</a:t>
            </a:r>
          </a:p>
        </p:txBody>
      </p:sp>
    </p:spTree>
    <p:extLst>
      <p:ext uri="{BB962C8B-B14F-4D97-AF65-F5344CB8AC3E}">
        <p14:creationId xmlns:p14="http://schemas.microsoft.com/office/powerpoint/2010/main" val="1616224296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/>
      <p:bldP spid="11" grpId="0"/>
      <p:bldP spid="12" grpId="0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minhash2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3000" y="228600"/>
            <a:ext cx="6400800" cy="64008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2133600" y="533400"/>
            <a:ext cx="476284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0" i="1" dirty="0" smtClean="0">
                <a:solidFill>
                  <a:srgbClr val="000000"/>
                </a:solidFill>
                <a:latin typeface="Gill Sans"/>
                <a:cs typeface="Gill Sans"/>
              </a:rPr>
              <a:t>k</a:t>
            </a:r>
            <a:r>
              <a:rPr lang="en-US" sz="2000" b="0" dirty="0" smtClean="0">
                <a:solidFill>
                  <a:srgbClr val="000000"/>
                </a:solidFill>
                <a:latin typeface="Gill Sans"/>
                <a:cs typeface="Gill Sans"/>
              </a:rPr>
              <a:t> </a:t>
            </a:r>
            <a:r>
              <a:rPr lang="en-US" sz="2000" b="0" dirty="0" err="1" smtClean="0">
                <a:solidFill>
                  <a:srgbClr val="000000"/>
                </a:solidFill>
                <a:latin typeface="Gill Sans"/>
                <a:cs typeface="Gill Sans"/>
              </a:rPr>
              <a:t>Minhash</a:t>
            </a:r>
            <a:r>
              <a:rPr lang="en-US" sz="2000" b="0" dirty="0" smtClean="0">
                <a:solidFill>
                  <a:srgbClr val="000000"/>
                </a:solidFill>
                <a:latin typeface="Gill Sans"/>
                <a:cs typeface="Gill Sans"/>
              </a:rPr>
              <a:t> Signatures concatenated together</a:t>
            </a:r>
            <a:endParaRPr lang="en-US" sz="2000" b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cxnSp>
        <p:nvCxnSpPr>
          <p:cNvPr id="7" name="Straight Connector 6"/>
          <p:cNvCxnSpPr/>
          <p:nvPr/>
        </p:nvCxnSpPr>
        <p:spPr bwMode="auto">
          <a:xfrm>
            <a:off x="5989320" y="1143000"/>
            <a:ext cx="0" cy="39624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5086669" y="5162490"/>
            <a:ext cx="184753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0" dirty="0" smtClean="0">
                <a:solidFill>
                  <a:srgbClr val="000000"/>
                </a:solidFill>
                <a:latin typeface="Gill Sans"/>
                <a:cs typeface="Gill Sans"/>
              </a:rPr>
              <a:t>Threshold = 0.8</a:t>
            </a:r>
            <a:endParaRPr lang="en-US" sz="2000" b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810000" y="4552890"/>
            <a:ext cx="165467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0" dirty="0" smtClean="0">
                <a:solidFill>
                  <a:srgbClr val="000000"/>
                </a:solidFill>
                <a:latin typeface="Gill Sans"/>
                <a:cs typeface="Gill Sans"/>
              </a:rPr>
              <a:t>False Positives</a:t>
            </a:r>
            <a:endParaRPr lang="en-US" sz="2000" b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6019800" y="914400"/>
            <a:ext cx="177589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0" dirty="0" smtClean="0">
                <a:solidFill>
                  <a:srgbClr val="000000"/>
                </a:solidFill>
                <a:latin typeface="Gill Sans"/>
                <a:cs typeface="Gill Sans"/>
              </a:rPr>
              <a:t>False Negatives</a:t>
            </a:r>
            <a:endParaRPr lang="en-US" sz="2000" b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733125340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minhash2a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3000" y="228600"/>
            <a:ext cx="6400800" cy="64008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2133600" y="533400"/>
            <a:ext cx="476284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0" dirty="0" smtClean="0">
                <a:solidFill>
                  <a:srgbClr val="000000"/>
                </a:solidFill>
                <a:latin typeface="Gill Sans"/>
                <a:cs typeface="Gill Sans"/>
              </a:rPr>
              <a:t>6 </a:t>
            </a:r>
            <a:r>
              <a:rPr lang="en-US" sz="2000" b="0" dirty="0" err="1" smtClean="0">
                <a:solidFill>
                  <a:srgbClr val="000000"/>
                </a:solidFill>
                <a:latin typeface="Gill Sans"/>
                <a:cs typeface="Gill Sans"/>
              </a:rPr>
              <a:t>Minhash</a:t>
            </a:r>
            <a:r>
              <a:rPr lang="en-US" sz="2000" b="0" dirty="0" smtClean="0">
                <a:solidFill>
                  <a:srgbClr val="000000"/>
                </a:solidFill>
                <a:latin typeface="Gill Sans"/>
                <a:cs typeface="Gill Sans"/>
              </a:rPr>
              <a:t> Signatures concatenated together</a:t>
            </a:r>
            <a:endParaRPr lang="en-US" sz="2000" b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cxnSp>
        <p:nvCxnSpPr>
          <p:cNvPr id="5" name="Straight Connector 4"/>
          <p:cNvCxnSpPr/>
          <p:nvPr/>
        </p:nvCxnSpPr>
        <p:spPr bwMode="auto">
          <a:xfrm>
            <a:off x="5989320" y="1143000"/>
            <a:ext cx="0" cy="39624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5086669" y="5162490"/>
            <a:ext cx="184753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0" dirty="0" smtClean="0">
                <a:solidFill>
                  <a:srgbClr val="000000"/>
                </a:solidFill>
                <a:latin typeface="Gill Sans"/>
                <a:cs typeface="Gill Sans"/>
              </a:rPr>
              <a:t>Threshold = 0.8</a:t>
            </a:r>
            <a:endParaRPr lang="en-US" sz="2000" b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3810000" y="4552890"/>
            <a:ext cx="165467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0" dirty="0" smtClean="0">
                <a:solidFill>
                  <a:srgbClr val="000000"/>
                </a:solidFill>
                <a:latin typeface="Gill Sans"/>
                <a:cs typeface="Gill Sans"/>
              </a:rPr>
              <a:t>False Positives</a:t>
            </a:r>
            <a:endParaRPr lang="en-US" sz="2000" b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6019800" y="914400"/>
            <a:ext cx="177589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0" dirty="0" smtClean="0">
                <a:solidFill>
                  <a:srgbClr val="000000"/>
                </a:solidFill>
                <a:latin typeface="Gill Sans"/>
                <a:cs typeface="Gill Sans"/>
              </a:rPr>
              <a:t>False Negatives</a:t>
            </a:r>
            <a:endParaRPr lang="en-US" sz="2000" b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2249671425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minhash3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3000" y="228600"/>
            <a:ext cx="6400800" cy="64008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2362200" y="533400"/>
            <a:ext cx="425028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0" i="1" dirty="0" smtClean="0">
                <a:solidFill>
                  <a:srgbClr val="000000"/>
                </a:solidFill>
                <a:latin typeface="Gill Sans"/>
                <a:cs typeface="Gill Sans"/>
              </a:rPr>
              <a:t>n</a:t>
            </a:r>
            <a:r>
              <a:rPr lang="en-US" sz="2000" b="0" dirty="0" smtClean="0">
                <a:solidFill>
                  <a:srgbClr val="000000"/>
                </a:solidFill>
                <a:latin typeface="Gill Sans"/>
                <a:cs typeface="Gill Sans"/>
              </a:rPr>
              <a:t> different sets of 6 </a:t>
            </a:r>
            <a:r>
              <a:rPr lang="en-US" sz="2000" b="0" dirty="0" err="1" smtClean="0">
                <a:solidFill>
                  <a:srgbClr val="000000"/>
                </a:solidFill>
                <a:latin typeface="Gill Sans"/>
                <a:cs typeface="Gill Sans"/>
              </a:rPr>
              <a:t>Minhash</a:t>
            </a:r>
            <a:r>
              <a:rPr lang="en-US" sz="2000" b="0" dirty="0" smtClean="0">
                <a:solidFill>
                  <a:srgbClr val="000000"/>
                </a:solidFill>
                <a:latin typeface="Gill Sans"/>
                <a:cs typeface="Gill Sans"/>
              </a:rPr>
              <a:t> Signatures</a:t>
            </a:r>
            <a:endParaRPr lang="en-US" sz="2000" b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cxnSp>
        <p:nvCxnSpPr>
          <p:cNvPr id="5" name="Straight Connector 4"/>
          <p:cNvCxnSpPr/>
          <p:nvPr/>
        </p:nvCxnSpPr>
        <p:spPr bwMode="auto">
          <a:xfrm>
            <a:off x="5989320" y="1143000"/>
            <a:ext cx="0" cy="39624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5086669" y="5162490"/>
            <a:ext cx="184753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0" dirty="0" smtClean="0">
                <a:solidFill>
                  <a:srgbClr val="000000"/>
                </a:solidFill>
                <a:latin typeface="Gill Sans"/>
                <a:cs typeface="Gill Sans"/>
              </a:rPr>
              <a:t>Threshold = 0.8</a:t>
            </a:r>
            <a:endParaRPr lang="en-US" sz="2000" b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3810000" y="4552890"/>
            <a:ext cx="165467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0" dirty="0" smtClean="0">
                <a:solidFill>
                  <a:srgbClr val="000000"/>
                </a:solidFill>
                <a:latin typeface="Gill Sans"/>
                <a:cs typeface="Gill Sans"/>
              </a:rPr>
              <a:t>False Positives</a:t>
            </a:r>
            <a:endParaRPr lang="en-US" sz="2000" b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6019800" y="914400"/>
            <a:ext cx="177589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0" dirty="0" smtClean="0">
                <a:solidFill>
                  <a:srgbClr val="000000"/>
                </a:solidFill>
                <a:latin typeface="Gill Sans"/>
                <a:cs typeface="Gill Sans"/>
              </a:rPr>
              <a:t>False Negatives</a:t>
            </a:r>
            <a:endParaRPr lang="en-US" sz="2000" b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1166899158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i="1" kern="0" dirty="0">
                <a:solidFill>
                  <a:srgbClr val="000000"/>
                </a:solidFill>
                <a:latin typeface="Gill Sans"/>
                <a:cs typeface="Gill Sans"/>
              </a:rPr>
              <a:t>n</a:t>
            </a: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 different </a:t>
            </a:r>
            <a:r>
              <a:rPr lang="en-US" sz="3600" b="0" i="1" kern="0" dirty="0">
                <a:solidFill>
                  <a:srgbClr val="000000"/>
                </a:solidFill>
                <a:latin typeface="Gill Sans"/>
                <a:cs typeface="Gill Sans"/>
              </a:rPr>
              <a:t>k</a:t>
            </a: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 </a:t>
            </a:r>
            <a:r>
              <a:rPr lang="en-US" sz="3600" b="0" kern="0" dirty="0" err="1">
                <a:solidFill>
                  <a:srgbClr val="000000"/>
                </a:solidFill>
                <a:latin typeface="Gill Sans"/>
                <a:cs typeface="Gill Sans"/>
              </a:rPr>
              <a:t>Minhash</a:t>
            </a: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 Signatures</a:t>
            </a:r>
          </a:p>
        </p:txBody>
      </p:sp>
      <p:sp>
        <p:nvSpPr>
          <p:cNvPr id="13" name="Content Placeholder 2"/>
          <p:cNvSpPr txBox="1">
            <a:spLocks/>
          </p:cNvSpPr>
          <p:nvPr/>
        </p:nvSpPr>
        <p:spPr>
          <a:xfrm>
            <a:off x="914400" y="1600200"/>
            <a:ext cx="7848600" cy="4419600"/>
          </a:xfrm>
          <a:prstGeom prst="rect">
            <a:avLst/>
          </a:prstGeom>
        </p:spPr>
        <p:txBody>
          <a:bodyPr/>
          <a:lstStyle>
            <a:lvl1pPr marL="342848" indent="-342848" algn="l" rtl="0" eaLnBrk="0" fontAlgn="base" hangingPunct="0">
              <a:spcBef>
                <a:spcPct val="25000"/>
              </a:spcBef>
              <a:spcAft>
                <a:spcPct val="25000"/>
              </a:spcAft>
              <a:buClr>
                <a:srgbClr val="5675A9"/>
              </a:buClr>
              <a:buSzPct val="75000"/>
              <a:buFont typeface="Wingdings" charset="2"/>
              <a:buChar char="¢"/>
              <a:defRPr sz="2400" baseline="0">
                <a:solidFill>
                  <a:schemeClr val="bg1"/>
                </a:solidFill>
                <a:latin typeface="Gill Sans"/>
                <a:ea typeface="+mn-ea"/>
                <a:cs typeface="Gill Sans"/>
              </a:defRPr>
            </a:lvl1pPr>
            <a:lvl2pPr marL="742836" indent="-285707" algn="l" rtl="0" eaLnBrk="0" fontAlgn="base" hangingPunct="0">
              <a:spcBef>
                <a:spcPct val="10000"/>
              </a:spcBef>
              <a:spcAft>
                <a:spcPct val="10000"/>
              </a:spcAft>
              <a:buClr>
                <a:srgbClr val="5675A9"/>
              </a:buClr>
              <a:buSzPct val="75000"/>
              <a:buFont typeface="Wingdings" charset="2"/>
              <a:buChar char="l"/>
              <a:defRPr sz="2000" baseline="0">
                <a:solidFill>
                  <a:schemeClr val="bg1"/>
                </a:solidFill>
                <a:latin typeface="Gill Sans"/>
                <a:cs typeface="Gill Sans"/>
              </a:defRPr>
            </a:lvl2pPr>
            <a:lvl3pPr marL="1142824" indent="-228564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5675A9"/>
              </a:buClr>
              <a:buChar char="•"/>
              <a:defRPr sz="1800" baseline="0">
                <a:solidFill>
                  <a:schemeClr val="bg1"/>
                </a:solidFill>
                <a:latin typeface="Gill Sans"/>
                <a:cs typeface="Gill Sans"/>
              </a:defRPr>
            </a:lvl3pPr>
            <a:lvl4pPr marL="1599954" indent="-228564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5675A9"/>
              </a:buClr>
              <a:buChar char="•"/>
              <a:defRPr sz="1600" baseline="0">
                <a:solidFill>
                  <a:schemeClr val="bg1"/>
                </a:solidFill>
                <a:latin typeface="Gill Sans"/>
                <a:cs typeface="Gill Sans"/>
              </a:defRPr>
            </a:lvl4pPr>
            <a:lvl5pPr marL="2057085" indent="-228564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5675A9"/>
              </a:buClr>
              <a:buChar char="•"/>
              <a:defRPr sz="1600" baseline="0">
                <a:solidFill>
                  <a:schemeClr val="bg1"/>
                </a:solidFill>
                <a:latin typeface="Gill Sans"/>
                <a:cs typeface="Gill Sans"/>
              </a:defRPr>
            </a:lvl5pPr>
            <a:lvl6pPr marL="2514215" indent="-228564" algn="l" rtl="0" fontAlgn="base">
              <a:spcBef>
                <a:spcPct val="20000"/>
              </a:spcBef>
              <a:spcAft>
                <a:spcPct val="0"/>
              </a:spcAft>
              <a:buChar char="•"/>
              <a:defRPr sz="1600">
                <a:solidFill>
                  <a:schemeClr val="tx2"/>
                </a:solidFill>
                <a:latin typeface="+mn-lt"/>
              </a:defRPr>
            </a:lvl6pPr>
            <a:lvl7pPr marL="2971344" indent="-228564" algn="l" rtl="0" fontAlgn="base">
              <a:spcBef>
                <a:spcPct val="20000"/>
              </a:spcBef>
              <a:spcAft>
                <a:spcPct val="0"/>
              </a:spcAft>
              <a:buChar char="•"/>
              <a:defRPr sz="1600">
                <a:solidFill>
                  <a:schemeClr val="tx2"/>
                </a:solidFill>
                <a:latin typeface="+mn-lt"/>
              </a:defRPr>
            </a:lvl7pPr>
            <a:lvl8pPr marL="3428475" indent="-228564" algn="l" rtl="0" fontAlgn="base">
              <a:spcBef>
                <a:spcPct val="20000"/>
              </a:spcBef>
              <a:spcAft>
                <a:spcPct val="0"/>
              </a:spcAft>
              <a:buChar char="•"/>
              <a:defRPr sz="1600">
                <a:solidFill>
                  <a:schemeClr val="tx2"/>
                </a:solidFill>
                <a:latin typeface="+mn-lt"/>
              </a:defRPr>
            </a:lvl8pPr>
            <a:lvl9pPr marL="3885603" indent="-228564" algn="l" rtl="0" fontAlgn="base">
              <a:spcBef>
                <a:spcPct val="20000"/>
              </a:spcBef>
              <a:spcAft>
                <a:spcPct val="0"/>
              </a:spcAft>
              <a:buChar char="•"/>
              <a:defRPr sz="1600">
                <a:solidFill>
                  <a:schemeClr val="tx2"/>
                </a:solidFill>
                <a:latin typeface="+mn-lt"/>
              </a:defRPr>
            </a:lvl9pPr>
          </a:lstStyle>
          <a:p>
            <a:pPr marL="0" indent="0">
              <a:buFont typeface="Wingdings" charset="2"/>
              <a:buNone/>
            </a:pPr>
            <a:r>
              <a:rPr lang="en-US" b="0" kern="0" dirty="0" smtClean="0"/>
              <a:t>Example: J(A,B) = 0.8, 10 sets of 6 </a:t>
            </a:r>
            <a:r>
              <a:rPr lang="en-US" b="0" kern="0" dirty="0" err="1" smtClean="0"/>
              <a:t>minhash</a:t>
            </a:r>
            <a:r>
              <a:rPr lang="en-US" b="0" kern="0" dirty="0" smtClean="0"/>
              <a:t> signatures</a:t>
            </a:r>
          </a:p>
          <a:p>
            <a:pPr marL="457129" lvl="1" indent="0">
              <a:buFont typeface="Wingdings" charset="2"/>
              <a:buNone/>
            </a:pPr>
            <a:r>
              <a:rPr lang="en-US" b="0" kern="0" dirty="0" smtClean="0"/>
              <a:t>P(</a:t>
            </a:r>
            <a:r>
              <a:rPr lang="en-US" b="0" i="1" kern="0" dirty="0" smtClean="0"/>
              <a:t>k</a:t>
            </a:r>
            <a:r>
              <a:rPr lang="en-US" b="0" kern="0" dirty="0" smtClean="0"/>
              <a:t> </a:t>
            </a:r>
            <a:r>
              <a:rPr lang="en-US" b="0" kern="0" dirty="0" err="1" smtClean="0"/>
              <a:t>minhash</a:t>
            </a:r>
            <a:r>
              <a:rPr lang="en-US" b="0" kern="0" dirty="0" smtClean="0"/>
              <a:t> signatures match) = (0.8)</a:t>
            </a:r>
            <a:r>
              <a:rPr lang="en-US" b="0" kern="0" baseline="30000" dirty="0" smtClean="0"/>
              <a:t>6</a:t>
            </a:r>
            <a:r>
              <a:rPr lang="en-US" b="0" kern="0" dirty="0" smtClean="0"/>
              <a:t> = 0.262</a:t>
            </a:r>
          </a:p>
          <a:p>
            <a:pPr marL="457129" lvl="1" indent="0">
              <a:buFont typeface="Wingdings" charset="2"/>
              <a:buNone/>
            </a:pPr>
            <a:r>
              <a:rPr lang="en-US" b="0" kern="0" dirty="0" smtClean="0"/>
              <a:t>P(</a:t>
            </a:r>
            <a:r>
              <a:rPr lang="en-US" b="0" i="1" kern="0" dirty="0" smtClean="0"/>
              <a:t>k</a:t>
            </a:r>
            <a:r>
              <a:rPr lang="en-US" b="0" kern="0" dirty="0" smtClean="0"/>
              <a:t> </a:t>
            </a:r>
            <a:r>
              <a:rPr lang="en-US" b="0" kern="0" dirty="0" err="1" smtClean="0"/>
              <a:t>minhash</a:t>
            </a:r>
            <a:r>
              <a:rPr lang="en-US" b="0" kern="0" dirty="0" smtClean="0"/>
              <a:t> signature doesn’t match in any of the 10 sets) =</a:t>
            </a:r>
            <a:br>
              <a:rPr lang="en-US" b="0" kern="0" dirty="0" smtClean="0"/>
            </a:br>
            <a:r>
              <a:rPr lang="en-US" b="0" kern="0" dirty="0" smtClean="0"/>
              <a:t>(1 – (0.8)</a:t>
            </a:r>
            <a:r>
              <a:rPr lang="en-US" b="0" kern="0" baseline="30000" dirty="0" smtClean="0"/>
              <a:t>6</a:t>
            </a:r>
            <a:r>
              <a:rPr lang="en-US" b="0" kern="0" dirty="0" smtClean="0"/>
              <a:t>)</a:t>
            </a:r>
            <a:r>
              <a:rPr lang="en-US" b="0" kern="0" baseline="30000" dirty="0" smtClean="0"/>
              <a:t>10</a:t>
            </a:r>
            <a:r>
              <a:rPr lang="en-US" b="0" kern="0" dirty="0" smtClean="0"/>
              <a:t> = 0.0478</a:t>
            </a:r>
          </a:p>
          <a:p>
            <a:pPr marL="457129" lvl="1" indent="0">
              <a:buFont typeface="Wingdings" charset="2"/>
              <a:buNone/>
            </a:pPr>
            <a:r>
              <a:rPr lang="en-US" b="0" kern="0" dirty="0" smtClean="0"/>
              <a:t>Thus, we should find 1 – (1 – (0.8)</a:t>
            </a:r>
            <a:r>
              <a:rPr lang="en-US" b="0" kern="0" baseline="30000" dirty="0" smtClean="0"/>
              <a:t>6</a:t>
            </a:r>
            <a:r>
              <a:rPr lang="en-US" b="0" kern="0" dirty="0" smtClean="0"/>
              <a:t>)</a:t>
            </a:r>
            <a:r>
              <a:rPr lang="en-US" b="0" kern="0" baseline="30000" dirty="0" smtClean="0"/>
              <a:t>10</a:t>
            </a:r>
            <a:r>
              <a:rPr lang="en-US" b="0" kern="0" dirty="0" smtClean="0"/>
              <a:t> = 0.952 of all similar pairs</a:t>
            </a:r>
          </a:p>
          <a:p>
            <a:pPr marL="457129" lvl="1" indent="0">
              <a:buFont typeface="Wingdings" charset="2"/>
              <a:buNone/>
            </a:pPr>
            <a:endParaRPr lang="en-US" b="0" kern="0" dirty="0" smtClean="0"/>
          </a:p>
          <a:p>
            <a:pPr marL="0" indent="0">
              <a:buFont typeface="Wingdings" charset="2"/>
              <a:buNone/>
            </a:pPr>
            <a:r>
              <a:rPr lang="en-US" b="0" kern="0" dirty="0" smtClean="0"/>
              <a:t>Example: J(A,B) = 0.4, 10 sets of 6 </a:t>
            </a:r>
            <a:r>
              <a:rPr lang="en-US" b="0" kern="0" dirty="0" err="1" smtClean="0"/>
              <a:t>minhash</a:t>
            </a:r>
            <a:r>
              <a:rPr lang="en-US" b="0" kern="0" dirty="0" smtClean="0"/>
              <a:t> signatures</a:t>
            </a:r>
          </a:p>
          <a:p>
            <a:pPr marL="457129" lvl="1" indent="0">
              <a:buFont typeface="Wingdings" charset="2"/>
              <a:buNone/>
            </a:pPr>
            <a:r>
              <a:rPr lang="en-US" b="0" kern="0" dirty="0" smtClean="0"/>
              <a:t>P(</a:t>
            </a:r>
            <a:r>
              <a:rPr lang="en-US" b="0" i="1" kern="0" dirty="0" smtClean="0"/>
              <a:t>k</a:t>
            </a:r>
            <a:r>
              <a:rPr lang="en-US" b="0" kern="0" dirty="0" smtClean="0"/>
              <a:t> </a:t>
            </a:r>
            <a:r>
              <a:rPr lang="en-US" b="0" kern="0" dirty="0" err="1" smtClean="0"/>
              <a:t>minhash</a:t>
            </a:r>
            <a:r>
              <a:rPr lang="en-US" b="0" kern="0" dirty="0" smtClean="0"/>
              <a:t> signatures match) = (0.4)</a:t>
            </a:r>
            <a:r>
              <a:rPr lang="en-US" b="0" kern="0" baseline="30000" dirty="0" smtClean="0"/>
              <a:t>6</a:t>
            </a:r>
            <a:r>
              <a:rPr lang="en-US" b="0" kern="0" dirty="0" smtClean="0"/>
              <a:t> = 0.0041</a:t>
            </a:r>
          </a:p>
          <a:p>
            <a:pPr marL="457129" lvl="1" indent="0">
              <a:buFont typeface="Wingdings" charset="2"/>
              <a:buNone/>
            </a:pPr>
            <a:r>
              <a:rPr lang="en-US" b="0" kern="0" dirty="0" smtClean="0"/>
              <a:t>P(</a:t>
            </a:r>
            <a:r>
              <a:rPr lang="en-US" b="0" i="1" kern="0" dirty="0" smtClean="0"/>
              <a:t>k</a:t>
            </a:r>
            <a:r>
              <a:rPr lang="en-US" b="0" kern="0" dirty="0" smtClean="0"/>
              <a:t> </a:t>
            </a:r>
            <a:r>
              <a:rPr lang="en-US" b="0" kern="0" dirty="0" err="1" smtClean="0"/>
              <a:t>minhash</a:t>
            </a:r>
            <a:r>
              <a:rPr lang="en-US" b="0" kern="0" dirty="0" smtClean="0"/>
              <a:t> signature doesn’t match in any of the 10 sets) =</a:t>
            </a:r>
            <a:br>
              <a:rPr lang="en-US" b="0" kern="0" dirty="0" smtClean="0"/>
            </a:br>
            <a:r>
              <a:rPr lang="en-US" b="0" kern="0" dirty="0" smtClean="0"/>
              <a:t>(1 – (0.4)</a:t>
            </a:r>
            <a:r>
              <a:rPr lang="en-US" b="0" kern="0" baseline="30000" dirty="0" smtClean="0"/>
              <a:t>6</a:t>
            </a:r>
            <a:r>
              <a:rPr lang="en-US" b="0" kern="0" dirty="0" smtClean="0"/>
              <a:t>)</a:t>
            </a:r>
            <a:r>
              <a:rPr lang="en-US" b="0" kern="0" baseline="30000" dirty="0" smtClean="0"/>
              <a:t>10</a:t>
            </a:r>
            <a:r>
              <a:rPr lang="en-US" b="0" kern="0" dirty="0" smtClean="0"/>
              <a:t> = 0.9598</a:t>
            </a:r>
          </a:p>
          <a:p>
            <a:pPr marL="457129" lvl="1" indent="0">
              <a:buFont typeface="Wingdings" charset="2"/>
              <a:buNone/>
            </a:pPr>
            <a:r>
              <a:rPr lang="en-US" b="0" kern="0" dirty="0" smtClean="0"/>
              <a:t>Thus, we should find 1 – (1 – 0.262144)</a:t>
            </a:r>
            <a:r>
              <a:rPr lang="en-US" b="0" kern="0" baseline="30000" dirty="0" smtClean="0"/>
              <a:t>10</a:t>
            </a:r>
            <a:r>
              <a:rPr lang="en-US" b="0" kern="0" dirty="0" smtClean="0"/>
              <a:t> = 0.040 of all similar pairs</a:t>
            </a:r>
            <a:endParaRPr lang="en-US" b="0" i="1" kern="0" baseline="30000" dirty="0" smtClean="0"/>
          </a:p>
          <a:p>
            <a:pPr marL="457129" lvl="1" indent="0">
              <a:buFont typeface="Wingdings" charset="2"/>
              <a:buNone/>
            </a:pPr>
            <a:endParaRPr lang="en-US" b="0" i="1" kern="0" baseline="30000" dirty="0"/>
          </a:p>
        </p:txBody>
      </p:sp>
    </p:spTree>
    <p:extLst>
      <p:ext uri="{BB962C8B-B14F-4D97-AF65-F5344CB8AC3E}">
        <p14:creationId xmlns:p14="http://schemas.microsoft.com/office/powerpoint/2010/main" val="1028946734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build="p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44646899"/>
              </p:ext>
            </p:extLst>
          </p:nvPr>
        </p:nvGraphicFramePr>
        <p:xfrm>
          <a:off x="1524000" y="1828800"/>
          <a:ext cx="6096000" cy="411480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3048000"/>
                <a:gridCol w="3048000"/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2400" b="0" i="1" dirty="0" smtClean="0">
                          <a:latin typeface="Gill Sans"/>
                          <a:cs typeface="Gill Sans"/>
                        </a:rPr>
                        <a:t>s</a:t>
                      </a:r>
                      <a:endParaRPr lang="en-US" sz="2400" b="0" i="1" dirty="0">
                        <a:latin typeface="Gill Sans"/>
                        <a:cs typeface="Gill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259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b="0" dirty="0" smtClean="0">
                          <a:latin typeface="Gill Sans"/>
                          <a:cs typeface="Gill Sans"/>
                        </a:rPr>
                        <a:t>1 – (1 – s</a:t>
                      </a:r>
                      <a:r>
                        <a:rPr lang="en-US" sz="2400" b="0" baseline="30000" dirty="0" smtClean="0">
                          <a:latin typeface="Gill Sans"/>
                          <a:cs typeface="Gill Sans"/>
                        </a:rPr>
                        <a:t>6</a:t>
                      </a:r>
                      <a:r>
                        <a:rPr lang="en-US" sz="2400" b="0" dirty="0" smtClean="0">
                          <a:latin typeface="Gill Sans"/>
                          <a:cs typeface="Gill Sans"/>
                        </a:rPr>
                        <a:t>)</a:t>
                      </a:r>
                      <a:r>
                        <a:rPr lang="en-US" sz="2400" b="0" baseline="30000" dirty="0" smtClean="0">
                          <a:latin typeface="Gill Sans"/>
                          <a:cs typeface="Gill Sans"/>
                        </a:rPr>
                        <a:t>10</a:t>
                      </a:r>
                      <a:endParaRPr lang="en-US" sz="2400" b="0" i="0" dirty="0">
                        <a:latin typeface="Gill Sans"/>
                        <a:cs typeface="Gill Sans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400" b="0" i="0" dirty="0" smtClean="0">
                          <a:latin typeface="Gill Sans"/>
                          <a:cs typeface="Gill Sans"/>
                        </a:rPr>
                        <a:t>0.2</a:t>
                      </a:r>
                      <a:endParaRPr lang="en-US" sz="2400" b="0" i="0" dirty="0">
                        <a:latin typeface="Gill Sans"/>
                        <a:cs typeface="Gill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b="0" i="0" dirty="0" smtClean="0">
                          <a:latin typeface="Gill Sans"/>
                          <a:cs typeface="Gill Sans"/>
                        </a:rPr>
                        <a:t>0.0006</a:t>
                      </a:r>
                      <a:endParaRPr lang="en-US" sz="2400" b="0" i="0" dirty="0">
                        <a:latin typeface="Gill Sans"/>
                        <a:cs typeface="Gill Sans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400" b="0" i="0" dirty="0" smtClean="0">
                          <a:latin typeface="Gill Sans"/>
                          <a:cs typeface="Gill Sans"/>
                        </a:rPr>
                        <a:t>0.3</a:t>
                      </a:r>
                      <a:endParaRPr lang="en-US" sz="2400" b="0" i="0" dirty="0">
                        <a:latin typeface="Gill Sans"/>
                        <a:cs typeface="Gill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b="0" i="0" dirty="0" smtClean="0">
                          <a:latin typeface="Gill Sans"/>
                          <a:cs typeface="Gill Sans"/>
                        </a:rPr>
                        <a:t>0.0073</a:t>
                      </a:r>
                      <a:endParaRPr lang="en-US" sz="2400" b="0" i="0" dirty="0">
                        <a:latin typeface="Gill Sans"/>
                        <a:cs typeface="Gill Sans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400" b="0" i="0" dirty="0" smtClean="0">
                          <a:latin typeface="Gill Sans"/>
                          <a:cs typeface="Gill Sans"/>
                        </a:rPr>
                        <a:t>0.4</a:t>
                      </a:r>
                      <a:endParaRPr lang="en-US" sz="2400" b="0" i="0" dirty="0">
                        <a:latin typeface="Gill Sans"/>
                        <a:cs typeface="Gill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b="0" i="0" dirty="0" smtClean="0">
                          <a:latin typeface="Gill Sans"/>
                          <a:cs typeface="Gill Sans"/>
                        </a:rPr>
                        <a:t>0.040</a:t>
                      </a:r>
                      <a:endParaRPr lang="en-US" sz="2400" b="0" i="0" dirty="0">
                        <a:latin typeface="Gill Sans"/>
                        <a:cs typeface="Gill Sans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400" b="0" i="0" dirty="0" smtClean="0">
                          <a:latin typeface="Gill Sans"/>
                          <a:cs typeface="Gill Sans"/>
                        </a:rPr>
                        <a:t>0.5</a:t>
                      </a:r>
                      <a:endParaRPr lang="en-US" sz="2400" b="0" i="0" dirty="0">
                        <a:latin typeface="Gill Sans"/>
                        <a:cs typeface="Gill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b="0" i="0" dirty="0" smtClean="0">
                          <a:latin typeface="Gill Sans"/>
                          <a:cs typeface="Gill Sans"/>
                        </a:rPr>
                        <a:t>0.146</a:t>
                      </a:r>
                      <a:endParaRPr lang="en-US" sz="2400" b="0" i="0" dirty="0">
                        <a:latin typeface="Gill Sans"/>
                        <a:cs typeface="Gill Sans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400" b="0" i="0" dirty="0" smtClean="0">
                          <a:latin typeface="Gill Sans"/>
                          <a:cs typeface="Gill Sans"/>
                        </a:rPr>
                        <a:t>0.6</a:t>
                      </a:r>
                      <a:endParaRPr lang="en-US" sz="2400" b="0" i="0" dirty="0">
                        <a:latin typeface="Gill Sans"/>
                        <a:cs typeface="Gill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b="0" i="0" dirty="0" smtClean="0">
                          <a:latin typeface="Gill Sans"/>
                          <a:cs typeface="Gill Sans"/>
                        </a:rPr>
                        <a:t>0.380</a:t>
                      </a:r>
                      <a:endParaRPr lang="en-US" sz="2400" b="0" i="0" dirty="0">
                        <a:latin typeface="Gill Sans"/>
                        <a:cs typeface="Gill Sans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400" b="0" i="0" dirty="0" smtClean="0">
                          <a:latin typeface="Gill Sans"/>
                          <a:cs typeface="Gill Sans"/>
                        </a:rPr>
                        <a:t>0.7</a:t>
                      </a:r>
                      <a:endParaRPr lang="en-US" sz="2400" b="0" i="0" dirty="0">
                        <a:latin typeface="Gill Sans"/>
                        <a:cs typeface="Gill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b="0" i="0" dirty="0" smtClean="0">
                          <a:latin typeface="Gill Sans"/>
                          <a:cs typeface="Gill Sans"/>
                        </a:rPr>
                        <a:t>0.714</a:t>
                      </a:r>
                      <a:endParaRPr lang="en-US" sz="2400" b="0" i="0" dirty="0">
                        <a:latin typeface="Gill Sans"/>
                        <a:cs typeface="Gill Sans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400" b="0" i="0" dirty="0" smtClean="0">
                          <a:latin typeface="Gill Sans"/>
                          <a:cs typeface="Gill Sans"/>
                        </a:rPr>
                        <a:t>0.8</a:t>
                      </a:r>
                      <a:endParaRPr lang="en-US" sz="2400" b="0" i="0" dirty="0">
                        <a:latin typeface="Gill Sans"/>
                        <a:cs typeface="Gill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b="0" i="0" dirty="0" smtClean="0">
                          <a:latin typeface="Gill Sans"/>
                          <a:cs typeface="Gill Sans"/>
                        </a:rPr>
                        <a:t>0.952</a:t>
                      </a:r>
                      <a:endParaRPr lang="en-US" sz="2400" b="0" i="0" dirty="0">
                        <a:latin typeface="Gill Sans"/>
                        <a:cs typeface="Gill Sans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400" b="0" i="0" dirty="0" smtClean="0">
                          <a:latin typeface="Gill Sans"/>
                          <a:cs typeface="Gill Sans"/>
                        </a:rPr>
                        <a:t>0.9</a:t>
                      </a:r>
                      <a:endParaRPr lang="en-US" sz="2400" b="0" i="0" dirty="0">
                        <a:latin typeface="Gill Sans"/>
                        <a:cs typeface="Gill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b="0" i="0" dirty="0" smtClean="0">
                          <a:latin typeface="Gill Sans"/>
                          <a:cs typeface="Gill Sans"/>
                        </a:rPr>
                        <a:t>0.999</a:t>
                      </a:r>
                      <a:endParaRPr lang="en-US" sz="2400" b="0" i="0" dirty="0">
                        <a:latin typeface="Gill Sans"/>
                        <a:cs typeface="Gill Sans"/>
                      </a:endParaRPr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7" name="TextBox 6"/>
          <p:cNvSpPr txBox="1"/>
          <p:nvPr/>
        </p:nvSpPr>
        <p:spPr>
          <a:xfrm rot="21239651">
            <a:off x="5044060" y="5890842"/>
            <a:ext cx="338545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 smtClean="0">
                <a:solidFill>
                  <a:srgbClr val="FF0000"/>
                </a:solidFill>
                <a:latin typeface="Gill Sans"/>
              </a:rPr>
              <a:t>What’s the issue?</a:t>
            </a:r>
            <a:endParaRPr lang="en-US" sz="2400" b="0" dirty="0">
              <a:solidFill>
                <a:srgbClr val="FF0000"/>
              </a:solidFill>
              <a:latin typeface="Gill Sans"/>
            </a:endParaRPr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i="1" kern="0" dirty="0">
                <a:solidFill>
                  <a:srgbClr val="000000"/>
                </a:solidFill>
                <a:latin typeface="Gill Sans"/>
                <a:cs typeface="Gill Sans"/>
              </a:rPr>
              <a:t>n</a:t>
            </a: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 different </a:t>
            </a:r>
            <a:r>
              <a:rPr lang="en-US" sz="3600" b="0" i="1" kern="0" dirty="0">
                <a:solidFill>
                  <a:srgbClr val="000000"/>
                </a:solidFill>
                <a:latin typeface="Gill Sans"/>
                <a:cs typeface="Gill Sans"/>
              </a:rPr>
              <a:t>k</a:t>
            </a: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 </a:t>
            </a:r>
            <a:r>
              <a:rPr lang="en-US" sz="3600" b="0" kern="0" dirty="0" err="1">
                <a:solidFill>
                  <a:srgbClr val="000000"/>
                </a:solidFill>
                <a:latin typeface="Gill Sans"/>
                <a:cs typeface="Gill Sans"/>
              </a:rPr>
              <a:t>Minhash</a:t>
            </a: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 Signatures</a:t>
            </a:r>
          </a:p>
        </p:txBody>
      </p:sp>
    </p:spTree>
    <p:extLst>
      <p:ext uri="{BB962C8B-B14F-4D97-AF65-F5344CB8AC3E}">
        <p14:creationId xmlns:p14="http://schemas.microsoft.com/office/powerpoint/2010/main" val="1151763599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Practical Notes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0" y="2194917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Common implementation: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0" y="2575917"/>
            <a:ext cx="9144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Generate </a:t>
            </a:r>
            <a:r>
              <a:rPr lang="en-US" sz="2000" b="0" i="1" kern="0" dirty="0">
                <a:solidFill>
                  <a:srgbClr val="0070C0"/>
                </a:solidFill>
                <a:latin typeface="Gill Sans"/>
                <a:cs typeface="Gill Sans"/>
              </a:rPr>
              <a:t>M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 </a:t>
            </a:r>
            <a:r>
              <a:rPr lang="en-US" sz="2000" b="0" kern="0" dirty="0" err="1">
                <a:solidFill>
                  <a:srgbClr val="0070C0"/>
                </a:solidFill>
                <a:latin typeface="Gill Sans"/>
                <a:cs typeface="Gill Sans"/>
              </a:rPr>
              <a:t>minhash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 values, select </a:t>
            </a:r>
            <a:r>
              <a:rPr lang="en-US" sz="2000" b="0" i="1" kern="0" dirty="0">
                <a:solidFill>
                  <a:srgbClr val="0070C0"/>
                </a:solidFill>
                <a:latin typeface="Gill Sans"/>
                <a:cs typeface="Gill Sans"/>
              </a:rPr>
              <a:t>k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 of them </a:t>
            </a:r>
            <a:r>
              <a:rPr lang="en-US" sz="2000" b="0" i="1" kern="0" dirty="0">
                <a:solidFill>
                  <a:srgbClr val="0070C0"/>
                </a:solidFill>
                <a:latin typeface="Gill Sans"/>
                <a:cs typeface="Gill Sans"/>
              </a:rPr>
              <a:t>n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 times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Reduces amount of hash computations needed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0" y="3653135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Determining “authoritative” version is non-trivial</a:t>
            </a:r>
          </a:p>
        </p:txBody>
      </p:sp>
    </p:spTree>
    <p:extLst>
      <p:ext uri="{BB962C8B-B14F-4D97-AF65-F5344CB8AC3E}">
        <p14:creationId xmlns:p14="http://schemas.microsoft.com/office/powerpoint/2010/main" val="907353433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7" grpId="0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MapReduce/Spark Implementation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0" y="1661517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Map over objects: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0" y="2042517"/>
            <a:ext cx="9144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Generate </a:t>
            </a:r>
            <a:r>
              <a:rPr lang="en-US" sz="2000" b="0" i="1" kern="0" dirty="0">
                <a:solidFill>
                  <a:srgbClr val="0070C0"/>
                </a:solidFill>
                <a:latin typeface="Gill Sans"/>
                <a:cs typeface="Gill Sans"/>
              </a:rPr>
              <a:t>M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 </a:t>
            </a:r>
            <a:r>
              <a:rPr lang="en-US" sz="2000" b="0" kern="0" dirty="0" err="1">
                <a:solidFill>
                  <a:srgbClr val="0070C0"/>
                </a:solidFill>
                <a:latin typeface="Gill Sans"/>
                <a:cs typeface="Gill Sans"/>
              </a:rPr>
              <a:t>minhash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 values, select </a:t>
            </a:r>
            <a:r>
              <a:rPr lang="en-US" sz="2000" b="0" i="1" kern="0" dirty="0">
                <a:solidFill>
                  <a:srgbClr val="0070C0"/>
                </a:solidFill>
                <a:latin typeface="Gill Sans"/>
                <a:cs typeface="Gill Sans"/>
              </a:rPr>
              <a:t>k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 of them </a:t>
            </a:r>
            <a:r>
              <a:rPr lang="en-US" sz="2000" b="0" i="1" kern="0" dirty="0">
                <a:solidFill>
                  <a:srgbClr val="0070C0"/>
                </a:solidFill>
                <a:latin typeface="Gill Sans"/>
                <a:cs typeface="Gill Sans"/>
              </a:rPr>
              <a:t>n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 times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Each draw yields a signature, emit:</a:t>
            </a:r>
            <a:b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</a:b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key = (</a:t>
            </a:r>
            <a:r>
              <a:rPr lang="en-US" sz="2000" b="0" i="1" kern="0" dirty="0">
                <a:solidFill>
                  <a:srgbClr val="0070C0"/>
                </a:solidFill>
                <a:latin typeface="Gill Sans"/>
                <a:cs typeface="Gill Sans"/>
              </a:rPr>
              <a:t>p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, signature), where </a:t>
            </a:r>
            <a:r>
              <a:rPr lang="en-US" sz="2000" b="0" i="1" kern="0" dirty="0">
                <a:solidFill>
                  <a:srgbClr val="0070C0"/>
                </a:solidFill>
                <a:latin typeface="Gill Sans"/>
                <a:cs typeface="Gill Sans"/>
              </a:rPr>
              <a:t>p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 = [ </a:t>
            </a:r>
            <a:r>
              <a:rPr lang="en-US" sz="2000" b="0" i="1" kern="0" dirty="0">
                <a:solidFill>
                  <a:srgbClr val="0070C0"/>
                </a:solidFill>
                <a:latin typeface="Gill Sans"/>
                <a:cs typeface="Gill Sans"/>
              </a:rPr>
              <a:t>1 … n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 </a:t>
            </a: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] and value 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= object id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0" y="32004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Shuffle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/Sort</a:t>
            </a:r>
            <a:endParaRPr lang="en-US" sz="24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0" y="3708737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Reduce</a:t>
            </a:r>
            <a:endParaRPr lang="en-US" sz="24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0" y="4089737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Receive all object ids with same (</a:t>
            </a:r>
            <a:r>
              <a:rPr lang="en-US" sz="2000" b="0" i="1" kern="0" dirty="0">
                <a:solidFill>
                  <a:srgbClr val="0070C0"/>
                </a:solidFill>
                <a:latin typeface="Gill Sans"/>
                <a:cs typeface="Gill Sans"/>
              </a:rPr>
              <a:t>n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, signature), emit clusters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0" y="47244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Second pass to de-dup and group clusters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0" y="52578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(Optional) Third pass to eliminate false positives</a:t>
            </a:r>
          </a:p>
        </p:txBody>
      </p:sp>
    </p:spTree>
    <p:extLst>
      <p:ext uri="{BB962C8B-B14F-4D97-AF65-F5344CB8AC3E}">
        <p14:creationId xmlns:p14="http://schemas.microsoft.com/office/powerpoint/2010/main" val="3667181982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1" grpId="0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Offline Extraction vs. Online Querying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0" y="2114491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Batch formulation of the problem: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0" y="2495491"/>
            <a:ext cx="9144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Discover all pairs with similarity greater than </a:t>
            </a:r>
            <a:r>
              <a:rPr lang="en-US" sz="2000" b="0" i="1" kern="0" dirty="0">
                <a:solidFill>
                  <a:srgbClr val="0070C0"/>
                </a:solidFill>
                <a:latin typeface="Gill Sans"/>
                <a:cs typeface="Gill Sans"/>
              </a:rPr>
              <a:t>s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 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Useful for post-hoc batch processing of web crawl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0" y="3635514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Online formulation of the problem: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0" y="4016514"/>
            <a:ext cx="9144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Given new webpage, is it similar to one I’ve seen before?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Useful for incremental web crawl processing</a:t>
            </a:r>
          </a:p>
        </p:txBody>
      </p:sp>
    </p:spTree>
    <p:extLst>
      <p:ext uri="{BB962C8B-B14F-4D97-AF65-F5344CB8AC3E}">
        <p14:creationId xmlns:p14="http://schemas.microsoft.com/office/powerpoint/2010/main" val="3592111072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8" grpId="0"/>
      <p:bldP spid="9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Literature Note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0" y="19050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Many communities have tackled similar problems: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0" y="2286000"/>
            <a:ext cx="9144000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Theoretical computer science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Information retrieval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Data mining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Databases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…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0" y="41910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Issues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0" y="4572000"/>
            <a:ext cx="9144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Slightly different terminology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Results not easy to compare</a:t>
            </a:r>
          </a:p>
        </p:txBody>
      </p:sp>
    </p:spTree>
    <p:extLst>
      <p:ext uri="{BB962C8B-B14F-4D97-AF65-F5344CB8AC3E}">
        <p14:creationId xmlns:p14="http://schemas.microsoft.com/office/powerpoint/2010/main" val="3494543866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7" grpId="0"/>
      <p:bldP spid="8" grpId="0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Online Similarity Querying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0" y="17526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Preparing the existing collection: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0" y="2133600"/>
            <a:ext cx="91440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For each object, compute </a:t>
            </a:r>
            <a:r>
              <a:rPr lang="en-US" sz="2000" b="0" i="1" kern="0" dirty="0">
                <a:solidFill>
                  <a:srgbClr val="0070C0"/>
                </a:solidFill>
                <a:latin typeface="Gill Sans"/>
                <a:cs typeface="Gill Sans"/>
              </a:rPr>
              <a:t>n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 sets of </a:t>
            </a:r>
            <a:r>
              <a:rPr lang="en-US" sz="2000" b="0" i="1" kern="0" dirty="0">
                <a:solidFill>
                  <a:srgbClr val="0070C0"/>
                </a:solidFill>
                <a:latin typeface="Gill Sans"/>
                <a:cs typeface="Gill Sans"/>
              </a:rPr>
              <a:t>k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 </a:t>
            </a:r>
            <a:r>
              <a:rPr lang="en-US" sz="2000" b="0" kern="0" dirty="0" err="1">
                <a:solidFill>
                  <a:srgbClr val="0070C0"/>
                </a:solidFill>
                <a:latin typeface="Gill Sans"/>
                <a:cs typeface="Gill Sans"/>
              </a:rPr>
              <a:t>minhash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 values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For each set, concatenate </a:t>
            </a:r>
            <a:r>
              <a:rPr lang="en-US" sz="2000" b="0" i="1" kern="0" dirty="0" smtClean="0">
                <a:solidFill>
                  <a:srgbClr val="0070C0"/>
                </a:solidFill>
                <a:latin typeface="Gill Sans"/>
                <a:cs typeface="Gill Sans"/>
              </a:rPr>
              <a:t>k</a:t>
            </a: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 </a:t>
            </a:r>
            <a:r>
              <a:rPr lang="en-US" sz="2000" b="0" kern="0" dirty="0" err="1">
                <a:solidFill>
                  <a:srgbClr val="0070C0"/>
                </a:solidFill>
                <a:latin typeface="Gill Sans"/>
                <a:cs typeface="Gill Sans"/>
              </a:rPr>
              <a:t>minhash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 values together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Keep each signature in hash table (in memory)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Note: can parallelize across multiple machines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0" y="3708737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Querying and updating: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0" y="4089737"/>
            <a:ext cx="9144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For new webpage, compute signatures and check for collisions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Collisions imply duplicate (determine which version to keep)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Update hash tables</a:t>
            </a:r>
          </a:p>
        </p:txBody>
      </p:sp>
    </p:spTree>
    <p:extLst>
      <p:ext uri="{BB962C8B-B14F-4D97-AF65-F5344CB8AC3E}">
        <p14:creationId xmlns:p14="http://schemas.microsoft.com/office/powerpoint/2010/main" val="3270279091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8" grpId="0"/>
      <p:bldP spid="9" grpId="0"/>
    </p:bld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rrow-wall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930"/>
            <a:ext cx="9144000" cy="6849070"/>
          </a:xfrm>
          <a:prstGeom prst="rect">
            <a:avLst/>
          </a:prstGeom>
        </p:spPr>
      </p:pic>
      <p:sp>
        <p:nvSpPr>
          <p:cNvPr id="7" name="TextBox 3"/>
          <p:cNvSpPr txBox="1">
            <a:spLocks noChangeArrowheads="1"/>
          </p:cNvSpPr>
          <p:nvPr/>
        </p:nvSpPr>
        <p:spPr bwMode="auto">
          <a:xfrm>
            <a:off x="0" y="6611938"/>
            <a:ext cx="358140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1000" b="0" dirty="0" smtClean="0">
                <a:solidFill>
                  <a:srgbClr val="FFFFFF"/>
                </a:solidFill>
              </a:rPr>
              <a:t>Source</a:t>
            </a:r>
            <a:r>
              <a:rPr lang="en-US" sz="1000" b="0" dirty="0">
                <a:solidFill>
                  <a:srgbClr val="FFFFFF"/>
                </a:solidFill>
              </a:rPr>
              <a:t>: </a:t>
            </a:r>
            <a:r>
              <a:rPr lang="en-US" sz="1000" b="0" dirty="0" err="1" smtClean="0">
                <a:solidFill>
                  <a:srgbClr val="FFFFFF"/>
                </a:solidFill>
              </a:rPr>
              <a:t>www.flickr.com</a:t>
            </a:r>
            <a:r>
              <a:rPr lang="en-US" sz="1000" b="0" dirty="0">
                <a:solidFill>
                  <a:srgbClr val="FFFFFF"/>
                </a:solidFill>
              </a:rPr>
              <a:t>/photos/</a:t>
            </a:r>
            <a:r>
              <a:rPr lang="en-US" sz="1000" b="0" dirty="0" err="1">
                <a:solidFill>
                  <a:srgbClr val="FFFFFF"/>
                </a:solidFill>
              </a:rPr>
              <a:t>roj</a:t>
            </a:r>
            <a:r>
              <a:rPr lang="en-US" sz="1000" b="0" dirty="0">
                <a:solidFill>
                  <a:srgbClr val="FFFFFF"/>
                </a:solidFill>
              </a:rPr>
              <a:t>/4179478228/</a:t>
            </a: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381000" y="4419600"/>
            <a:ext cx="4114800" cy="685800"/>
          </a:xfrm>
          <a:prstGeom prst="rect">
            <a:avLst/>
          </a:prstGeom>
        </p:spPr>
        <p:txBody>
          <a:bodyPr/>
          <a:lstStyle/>
          <a:p>
            <a:pPr lvl="0">
              <a:defRPr/>
            </a:pPr>
            <a:r>
              <a:rPr lang="en-US" sz="3600" b="0" kern="0" dirty="0">
                <a:solidFill>
                  <a:schemeClr val="bg1"/>
                </a:solidFill>
                <a:latin typeface="Gill Sans"/>
                <a:cs typeface="Gill Sans"/>
              </a:rPr>
              <a:t>Random Projections</a:t>
            </a:r>
          </a:p>
        </p:txBody>
      </p:sp>
    </p:spTree>
    <p:extLst>
      <p:ext uri="{BB962C8B-B14F-4D97-AF65-F5344CB8AC3E}">
        <p14:creationId xmlns:p14="http://schemas.microsoft.com/office/powerpoint/2010/main" val="2943098136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Limitations of </a:t>
            </a:r>
            <a:r>
              <a:rPr lang="en-US" sz="3600" b="0" kern="0" dirty="0" err="1">
                <a:solidFill>
                  <a:srgbClr val="000000"/>
                </a:solidFill>
                <a:latin typeface="Gill Sans"/>
                <a:cs typeface="Gill Sans"/>
              </a:rPr>
              <a:t>Minhash</a:t>
            </a:r>
            <a:endParaRPr lang="en-US" sz="36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0" y="18288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400" b="0" kern="0" dirty="0" err="1">
                <a:solidFill>
                  <a:srgbClr val="000000"/>
                </a:solidFill>
                <a:latin typeface="Gill Sans"/>
                <a:cs typeface="Gill Sans"/>
              </a:rPr>
              <a:t>Minhash</a:t>
            </a: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 is great for near-duplicate detection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0" y="2209800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Set high threshold for </a:t>
            </a:r>
            <a:r>
              <a:rPr lang="en-US" sz="2000" b="0" kern="0" dirty="0" err="1">
                <a:solidFill>
                  <a:srgbClr val="0070C0"/>
                </a:solidFill>
                <a:latin typeface="Gill Sans"/>
                <a:cs typeface="Gill Sans"/>
              </a:rPr>
              <a:t>Jaccard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 similarity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0" y="2892623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Limitations: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0" y="3273623"/>
            <a:ext cx="9144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 err="1">
                <a:solidFill>
                  <a:srgbClr val="0070C0"/>
                </a:solidFill>
                <a:latin typeface="Gill Sans"/>
                <a:cs typeface="Gill Sans"/>
              </a:rPr>
              <a:t>Jaccard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 similarity only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Set-based representation, no way to assign weights to features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0" y="4210109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Random projections: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0" y="4591109"/>
            <a:ext cx="9144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Works with arbitrary vectors using cosine similarity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Same basic idea, but details differ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Slower but more accurate: no free lunch!</a:t>
            </a:r>
          </a:p>
        </p:txBody>
      </p:sp>
    </p:spTree>
    <p:extLst>
      <p:ext uri="{BB962C8B-B14F-4D97-AF65-F5344CB8AC3E}">
        <p14:creationId xmlns:p14="http://schemas.microsoft.com/office/powerpoint/2010/main" val="2511516921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8" grpId="0"/>
      <p:bldP spid="9" grpId="0"/>
      <p:bldP spid="7" grpId="0"/>
      <p:bldP spid="10" grpId="0"/>
    </p:bld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Random Projection Hashing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0" y="19812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Generate a random vector </a:t>
            </a:r>
            <a:r>
              <a:rPr lang="en-US" sz="2400" b="0" i="1" kern="0" dirty="0">
                <a:solidFill>
                  <a:srgbClr val="000000"/>
                </a:solidFill>
                <a:latin typeface="Gill Sans"/>
                <a:cs typeface="Gill Sans"/>
              </a:rPr>
              <a:t>r</a:t>
            </a: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 of unit length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0" y="2362200"/>
            <a:ext cx="9144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Draw from </a:t>
            </a:r>
            <a:r>
              <a:rPr lang="en-US" sz="2000" b="0" kern="0" dirty="0" err="1">
                <a:solidFill>
                  <a:srgbClr val="0070C0"/>
                </a:solidFill>
                <a:latin typeface="Gill Sans"/>
                <a:cs typeface="Gill Sans"/>
              </a:rPr>
              <a:t>univariate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 Gaussian for each component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Normalize length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0" y="3372683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Define: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0" y="5120044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Physical intuition?</a:t>
            </a: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24200" y="3851969"/>
            <a:ext cx="2948940" cy="6629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0783426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8" grpId="0"/>
      <p:bldP spid="7" grpId="0"/>
    </p:bld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RP Hash Collisions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0" y="19812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It can be shown that: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0" y="2362200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Proof in (</a:t>
            </a:r>
            <a:r>
              <a:rPr lang="en-US" sz="2000" b="0" kern="0" dirty="0" err="1">
                <a:solidFill>
                  <a:srgbClr val="0070C0"/>
                </a:solidFill>
                <a:latin typeface="Gill Sans"/>
                <a:cs typeface="Gill Sans"/>
              </a:rPr>
              <a:t>Goemans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 and Williamson, 1995)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0" y="37338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Thus:</a:t>
            </a:r>
            <a:endParaRPr lang="en-US" sz="24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0" y="5120044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Physical intuition?</a:t>
            </a: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96540" y="2743200"/>
            <a:ext cx="3634740" cy="586740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57400" y="4244340"/>
            <a:ext cx="5113020" cy="2819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4243476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8" grpId="0"/>
      <p:bldP spid="7" grpId="0"/>
    </p:bld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Random Projection Signature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0" y="14478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Given </a:t>
            </a:r>
            <a:r>
              <a:rPr lang="en-US" sz="2400" b="0" i="1" kern="0" dirty="0">
                <a:solidFill>
                  <a:srgbClr val="000000"/>
                </a:solidFill>
                <a:latin typeface="Gill Sans"/>
                <a:cs typeface="Gill Sans"/>
              </a:rPr>
              <a:t>D</a:t>
            </a: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 random vectors: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0" y="5569803"/>
            <a:ext cx="9144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Insight: similarity </a:t>
            </a: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boils down to comparison of </a:t>
            </a:r>
            <a:endParaRPr lang="en-US" sz="2400" b="0" kern="0" dirty="0" smtClean="0">
              <a:solidFill>
                <a:srgbClr val="000000"/>
              </a:solidFill>
              <a:latin typeface="Gill Sans"/>
              <a:cs typeface="Gill Sans"/>
            </a:endParaRPr>
          </a:p>
          <a:p>
            <a:pPr algn="ctr">
              <a:defRPr/>
            </a:pP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hamming </a:t>
            </a: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distances between signatures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0" y="264789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Convert each object into a </a:t>
            </a:r>
            <a:r>
              <a:rPr lang="en-US" sz="2400" b="0" i="1" kern="0" dirty="0">
                <a:solidFill>
                  <a:srgbClr val="000000"/>
                </a:solidFill>
                <a:latin typeface="Gill Sans"/>
                <a:cs typeface="Gill Sans"/>
              </a:rPr>
              <a:t>D</a:t>
            </a: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 bit 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signature:</a:t>
            </a:r>
            <a:endParaRPr lang="en-US" sz="24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0" y="3429000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Since:</a:t>
            </a:r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57600" y="1905000"/>
            <a:ext cx="1813560" cy="281940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0" y="4171890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We can derive:</a:t>
            </a:r>
          </a:p>
        </p:txBody>
      </p:sp>
      <p:pic>
        <p:nvPicPr>
          <p:cNvPr id="15" name="Picture 1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73630" y="3124200"/>
            <a:ext cx="4465320" cy="281940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49780" y="3851970"/>
            <a:ext cx="5113020" cy="281940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198370" y="4594860"/>
            <a:ext cx="4815840" cy="6629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5717594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7" grpId="0"/>
      <p:bldP spid="10" grpId="0"/>
      <p:bldP spid="12" grpId="0"/>
      <p:bldP spid="14" grpId="0"/>
    </p:bld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One-RP Signature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0" y="1721584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Algorithm: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0" y="2102584"/>
            <a:ext cx="9144000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Compute </a:t>
            </a:r>
            <a:r>
              <a:rPr lang="en-US" sz="2000" b="0" i="1" kern="0" dirty="0">
                <a:solidFill>
                  <a:srgbClr val="0070C0"/>
                </a:solidFill>
                <a:latin typeface="Gill Sans"/>
                <a:cs typeface="Gill Sans"/>
              </a:rPr>
              <a:t>D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-bit RP signature for every object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Take first bit, bucket objects into two </a:t>
            </a: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sets</a:t>
            </a:r>
          </a:p>
          <a:p>
            <a:pPr lvl="0" algn="ctr">
              <a:defRPr/>
            </a:pPr>
            <a:endParaRPr lang="en-US" sz="2000" b="0" kern="0" dirty="0">
              <a:solidFill>
                <a:srgbClr val="0070C0"/>
              </a:solidFill>
              <a:latin typeface="Gill Sans"/>
              <a:cs typeface="Gill Sans"/>
            </a:endParaRP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Perform brute force pairwise (hamming distance) comparison </a:t>
            </a: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/>
            </a:r>
            <a:b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</a:b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in 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each bucket, retain those below hamming distance threshold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0" y="11430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Task: discover all pairs with cosine similarity greater than </a:t>
            </a:r>
            <a:r>
              <a:rPr lang="en-US" sz="2400" b="0" i="1" kern="0" dirty="0">
                <a:solidFill>
                  <a:srgbClr val="000000"/>
                </a:solidFill>
                <a:latin typeface="Gill Sans"/>
                <a:cs typeface="Gill Sans"/>
              </a:rPr>
              <a:t>s</a:t>
            </a: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 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0" y="38481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Analysis: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0" y="4229100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Probability we will discover all pairs: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6400800" y="4233446"/>
            <a:ext cx="27443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0" dirty="0" smtClean="0">
                <a:solidFill>
                  <a:srgbClr val="000000"/>
                </a:solidFill>
                <a:latin typeface="Gill Sans"/>
                <a:cs typeface="Gill Sans"/>
              </a:rPr>
              <a:t>*</a:t>
            </a:r>
            <a:endParaRPr lang="en-US" b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2645205" y="6519446"/>
            <a:ext cx="649879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0" dirty="0" smtClean="0">
                <a:solidFill>
                  <a:srgbClr val="000000"/>
                </a:solidFill>
                <a:latin typeface="Gill Sans"/>
                <a:cs typeface="Gill Sans"/>
              </a:rPr>
              <a:t>* Note, this is actually a simplification: see </a:t>
            </a:r>
            <a:r>
              <a:rPr lang="en-US" b="0" dirty="0" err="1" smtClean="0">
                <a:solidFill>
                  <a:srgbClr val="000000"/>
                </a:solidFill>
                <a:latin typeface="Gill Sans"/>
                <a:cs typeface="Gill Sans"/>
              </a:rPr>
              <a:t>Ture</a:t>
            </a:r>
            <a:r>
              <a:rPr lang="en-US" b="0" dirty="0" smtClean="0">
                <a:solidFill>
                  <a:srgbClr val="000000"/>
                </a:solidFill>
                <a:latin typeface="Gill Sans"/>
                <a:cs typeface="Gill Sans"/>
              </a:rPr>
              <a:t> et al. (SIGIR 2011) for details.</a:t>
            </a:r>
            <a:endParaRPr lang="en-US" b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0" y="5352990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Efficiency</a:t>
            </a:r>
            <a:endParaRPr lang="en-US" sz="2000" b="0" kern="0" dirty="0">
              <a:solidFill>
                <a:srgbClr val="0070C0"/>
              </a:solidFill>
              <a:latin typeface="Gill Sans"/>
              <a:cs typeface="Gill Sans"/>
            </a:endParaRPr>
          </a:p>
        </p:txBody>
      </p:sp>
      <p:pic>
        <p:nvPicPr>
          <p:cNvPr id="16" name="Picture 1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51910" y="4635163"/>
            <a:ext cx="1485900" cy="609600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81400" y="5753100"/>
            <a:ext cx="2788920" cy="723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8531043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/>
      <p:bldP spid="11" grpId="0"/>
      <p:bldP spid="12" grpId="0"/>
      <p:bldP spid="13" grpId="0"/>
      <p:bldP spid="14" grpId="0"/>
      <p:bldP spid="15" grpId="0"/>
    </p:bld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64280" y="4572000"/>
            <a:ext cx="1859280" cy="731520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81400" y="5753100"/>
            <a:ext cx="2788920" cy="723900"/>
          </a:xfrm>
          <a:prstGeom prst="rect">
            <a:avLst/>
          </a:prstGeom>
        </p:spPr>
      </p:pic>
      <p:sp>
        <p:nvSpPr>
          <p:cNvPr id="5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Two-RP Signature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0" y="1721584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Algorithm: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0" y="2102584"/>
            <a:ext cx="9144000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Compute </a:t>
            </a:r>
            <a:r>
              <a:rPr lang="en-US" sz="2000" b="0" i="1" kern="0" dirty="0">
                <a:solidFill>
                  <a:srgbClr val="0070C0"/>
                </a:solidFill>
                <a:latin typeface="Gill Sans"/>
                <a:cs typeface="Gill Sans"/>
              </a:rPr>
              <a:t>D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-bit RP signature for every object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Take first two bits, bucket objects into four </a:t>
            </a: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sets</a:t>
            </a:r>
          </a:p>
          <a:p>
            <a:pPr lvl="0" algn="ctr">
              <a:defRPr/>
            </a:pPr>
            <a:endParaRPr lang="en-US" sz="2000" b="0" kern="0" dirty="0">
              <a:solidFill>
                <a:srgbClr val="0070C0"/>
              </a:solidFill>
              <a:latin typeface="Gill Sans"/>
              <a:cs typeface="Gill Sans"/>
            </a:endParaRPr>
          </a:p>
          <a:p>
            <a:pPr lvl="0" algn="ctr">
              <a:defRPr/>
            </a:pP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Perform 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brute force pairwise (hamming distance) comparison </a:t>
            </a: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/>
            </a:r>
            <a:b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</a:b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in 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each bucket, retain those below hamming distance threshold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0" y="11430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Task: discover all pairs with cosine similarity greater than </a:t>
            </a:r>
            <a:r>
              <a:rPr lang="en-US" sz="2400" b="0" i="1" kern="0" dirty="0">
                <a:solidFill>
                  <a:srgbClr val="000000"/>
                </a:solidFill>
                <a:latin typeface="Gill Sans"/>
                <a:cs typeface="Gill Sans"/>
              </a:rPr>
              <a:t>s</a:t>
            </a: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 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0" y="38481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Analysis: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0" y="4229100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Probability we will discover all pairs: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0" y="5352990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Efficiency</a:t>
            </a:r>
            <a:endParaRPr lang="en-US" sz="2000" b="0" kern="0" dirty="0">
              <a:solidFill>
                <a:srgbClr val="0070C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2241359254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29000" y="5734110"/>
            <a:ext cx="2941320" cy="723900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64280" y="4556760"/>
            <a:ext cx="1874520" cy="739140"/>
          </a:xfrm>
          <a:prstGeom prst="rect">
            <a:avLst/>
          </a:prstGeom>
        </p:spPr>
      </p:pic>
      <p:sp>
        <p:nvSpPr>
          <p:cNvPr id="5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i="1" kern="0" dirty="0">
                <a:solidFill>
                  <a:srgbClr val="000000"/>
                </a:solidFill>
                <a:latin typeface="Gill Sans"/>
                <a:cs typeface="Gill Sans"/>
              </a:rPr>
              <a:t>k</a:t>
            </a:r>
            <a:r>
              <a:rPr lang="en-US" sz="36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-</a:t>
            </a: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RP Signature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0" y="1721584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Algorithm: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0" y="2102584"/>
            <a:ext cx="9144000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Compute </a:t>
            </a:r>
            <a:r>
              <a:rPr lang="en-US" sz="2000" b="0" i="1" kern="0" dirty="0">
                <a:solidFill>
                  <a:srgbClr val="0070C0"/>
                </a:solidFill>
                <a:latin typeface="Gill Sans"/>
                <a:cs typeface="Gill Sans"/>
              </a:rPr>
              <a:t>D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-bit RP signature for every object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Take first </a:t>
            </a:r>
            <a:r>
              <a:rPr lang="en-US" sz="2000" b="0" i="1" kern="0" dirty="0">
                <a:solidFill>
                  <a:srgbClr val="0070C0"/>
                </a:solidFill>
                <a:latin typeface="Gill Sans"/>
                <a:cs typeface="Gill Sans"/>
              </a:rPr>
              <a:t>k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 bits, bucket objects into </a:t>
            </a:r>
            <a:r>
              <a:rPr lang="en-US" sz="2000" b="0" i="1" kern="0" dirty="0">
                <a:solidFill>
                  <a:srgbClr val="0070C0"/>
                </a:solidFill>
                <a:latin typeface="Gill Sans"/>
                <a:cs typeface="Gill Sans"/>
              </a:rPr>
              <a:t>2</a:t>
            </a:r>
            <a:r>
              <a:rPr lang="en-US" sz="2000" b="0" i="1" kern="0" baseline="30000" dirty="0">
                <a:solidFill>
                  <a:srgbClr val="0070C0"/>
                </a:solidFill>
                <a:latin typeface="Gill Sans"/>
                <a:cs typeface="Gill Sans"/>
              </a:rPr>
              <a:t>k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 </a:t>
            </a: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sets</a:t>
            </a:r>
          </a:p>
          <a:p>
            <a:pPr lvl="0" algn="ctr">
              <a:defRPr/>
            </a:pPr>
            <a:endParaRPr lang="en-US" sz="2000" b="0" kern="0" dirty="0">
              <a:solidFill>
                <a:srgbClr val="0070C0"/>
              </a:solidFill>
              <a:latin typeface="Gill Sans"/>
              <a:cs typeface="Gill Sans"/>
            </a:endParaRPr>
          </a:p>
          <a:p>
            <a:pPr lvl="0" algn="ctr">
              <a:defRPr/>
            </a:pP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Perform 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brute force pairwise (hamming distance) comparison </a:t>
            </a: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/>
            </a:r>
            <a:b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</a:b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in 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each bucket, retain those below hamming distance threshold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0" y="11430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Task: discover all pairs with cosine similarity greater than </a:t>
            </a:r>
            <a:r>
              <a:rPr lang="en-US" sz="2400" b="0" i="1" kern="0" dirty="0">
                <a:solidFill>
                  <a:srgbClr val="000000"/>
                </a:solidFill>
                <a:latin typeface="Gill Sans"/>
                <a:cs typeface="Gill Sans"/>
              </a:rPr>
              <a:t>s</a:t>
            </a: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 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0" y="38481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Analysis: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0" y="4229100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Probability we will discover all pairs: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0" y="5352990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Efficiency</a:t>
            </a:r>
            <a:endParaRPr lang="en-US" sz="2000" b="0" kern="0" dirty="0">
              <a:solidFill>
                <a:srgbClr val="0070C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373828837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01340" y="4602480"/>
            <a:ext cx="3383280" cy="845820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29000" y="5753100"/>
            <a:ext cx="3375660" cy="723900"/>
          </a:xfrm>
          <a:prstGeom prst="rect">
            <a:avLst/>
          </a:prstGeom>
        </p:spPr>
      </p:pic>
      <p:sp>
        <p:nvSpPr>
          <p:cNvPr id="5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i="1" kern="0" dirty="0">
                <a:solidFill>
                  <a:srgbClr val="000000"/>
                </a:solidFill>
                <a:latin typeface="Gill Sans"/>
                <a:cs typeface="Gill Sans"/>
              </a:rPr>
              <a:t>m</a:t>
            </a: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 Sets of </a:t>
            </a:r>
            <a:r>
              <a:rPr lang="en-US" sz="3600" b="0" i="1" kern="0" dirty="0">
                <a:solidFill>
                  <a:srgbClr val="000000"/>
                </a:solidFill>
                <a:latin typeface="Gill Sans"/>
                <a:cs typeface="Gill Sans"/>
              </a:rPr>
              <a:t>k</a:t>
            </a: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-RP Signature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0" y="1721584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Algorithm: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0" y="2102584"/>
            <a:ext cx="9144000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Compute </a:t>
            </a:r>
            <a:r>
              <a:rPr lang="en-US" sz="2000" b="0" i="1" kern="0" dirty="0">
                <a:solidFill>
                  <a:srgbClr val="0070C0"/>
                </a:solidFill>
                <a:latin typeface="Gill Sans"/>
                <a:cs typeface="Gill Sans"/>
              </a:rPr>
              <a:t>D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-bit RP signature for every object</a:t>
            </a:r>
          </a:p>
          <a:p>
            <a:pPr lvl="0" algn="ctr">
              <a:defRPr/>
            </a:pP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Choose </a:t>
            </a:r>
            <a:r>
              <a:rPr lang="en-US" sz="2000" b="0" i="1" kern="0" dirty="0">
                <a:solidFill>
                  <a:srgbClr val="0070C0"/>
                </a:solidFill>
                <a:latin typeface="Gill Sans"/>
                <a:cs typeface="Gill Sans"/>
              </a:rPr>
              <a:t>m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 sets of </a:t>
            </a:r>
            <a:r>
              <a:rPr lang="en-US" sz="2000" b="0" i="1" kern="0" dirty="0">
                <a:solidFill>
                  <a:srgbClr val="0070C0"/>
                </a:solidFill>
                <a:latin typeface="Gill Sans"/>
                <a:cs typeface="Gill Sans"/>
              </a:rPr>
              <a:t>k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 </a:t>
            </a: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bits; for each, 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use </a:t>
            </a:r>
            <a:r>
              <a:rPr lang="en-US" sz="2000" b="0" i="1" kern="0" dirty="0">
                <a:solidFill>
                  <a:srgbClr val="0070C0"/>
                </a:solidFill>
                <a:latin typeface="Gill Sans"/>
                <a:cs typeface="Gill Sans"/>
              </a:rPr>
              <a:t>k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 selected bits to </a:t>
            </a: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bucket 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objects into </a:t>
            </a:r>
            <a:r>
              <a:rPr lang="en-US" sz="2000" b="0" i="1" kern="0" dirty="0">
                <a:solidFill>
                  <a:srgbClr val="0070C0"/>
                </a:solidFill>
                <a:latin typeface="Gill Sans"/>
                <a:cs typeface="Gill Sans"/>
              </a:rPr>
              <a:t>2</a:t>
            </a:r>
            <a:r>
              <a:rPr lang="en-US" sz="2000" b="0" i="1" kern="0" baseline="30000" dirty="0">
                <a:solidFill>
                  <a:srgbClr val="0070C0"/>
                </a:solidFill>
                <a:latin typeface="Gill Sans"/>
                <a:cs typeface="Gill Sans"/>
              </a:rPr>
              <a:t>k</a:t>
            </a: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 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sets</a:t>
            </a:r>
          </a:p>
          <a:p>
            <a:pPr lvl="0" algn="ctr">
              <a:defRPr/>
            </a:pPr>
            <a:endParaRPr lang="en-US" sz="2000" b="0" kern="0" dirty="0">
              <a:solidFill>
                <a:srgbClr val="0070C0"/>
              </a:solidFill>
              <a:latin typeface="Gill Sans"/>
              <a:cs typeface="Gill Sans"/>
            </a:endParaRPr>
          </a:p>
          <a:p>
            <a:pPr lvl="0" algn="ctr">
              <a:defRPr/>
            </a:pP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Perform 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brute force pairwise (hamming distance) comparison </a:t>
            </a: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/>
            </a:r>
            <a:b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</a:b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in 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each bucket, retain those below hamming distance threshold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0" y="11430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Task: discover all pairs with cosine similarity greater than </a:t>
            </a:r>
            <a:r>
              <a:rPr lang="en-US" sz="2400" b="0" i="1" kern="0" dirty="0">
                <a:solidFill>
                  <a:srgbClr val="000000"/>
                </a:solidFill>
                <a:latin typeface="Gill Sans"/>
                <a:cs typeface="Gill Sans"/>
              </a:rPr>
              <a:t>s</a:t>
            </a: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 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0" y="38481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Analysis: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0" y="4229100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Probability we will discover all pairs: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0" y="5352990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Efficiency</a:t>
            </a:r>
            <a:endParaRPr lang="en-US" sz="2000" b="0" kern="0" dirty="0">
              <a:solidFill>
                <a:srgbClr val="0070C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3507173234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Four Steps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0" y="17526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Specify distance metric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0" y="2133600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 err="1">
                <a:solidFill>
                  <a:srgbClr val="0070C0"/>
                </a:solidFill>
                <a:latin typeface="Gill Sans"/>
                <a:cs typeface="Gill Sans"/>
              </a:rPr>
              <a:t>Jaccard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, Euclidean, cosine, etc.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0" y="3584376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“Project”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0" y="3965376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 err="1">
                <a:solidFill>
                  <a:srgbClr val="0070C0"/>
                </a:solidFill>
                <a:latin typeface="Gill Sans"/>
                <a:cs typeface="Gill Sans"/>
              </a:rPr>
              <a:t>Minhash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, random projections, etc.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0" y="4498776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Extract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0" y="4879776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Bucketing, sliding windows, etc.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0" y="2669976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Compute representation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0" y="3050976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Shingling, </a:t>
            </a:r>
            <a:r>
              <a:rPr lang="en-US" sz="2000" b="0" kern="0" dirty="0" err="1">
                <a:solidFill>
                  <a:srgbClr val="0070C0"/>
                </a:solidFill>
                <a:latin typeface="Gill Sans"/>
                <a:cs typeface="Gill Sans"/>
              </a:rPr>
              <a:t>tf.idf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, etc.</a:t>
            </a:r>
          </a:p>
        </p:txBody>
      </p:sp>
    </p:spTree>
    <p:extLst>
      <p:ext uri="{BB962C8B-B14F-4D97-AF65-F5344CB8AC3E}">
        <p14:creationId xmlns:p14="http://schemas.microsoft.com/office/powerpoint/2010/main" val="41642306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  <p:bldP spid="11" grpId="0"/>
      <p:bldP spid="12" grpId="0"/>
      <p:bldP spid="13" grpId="0"/>
      <p:bldP spid="14" grpId="0"/>
      <p:bldP spid="17" grpId="0"/>
      <p:bldP spid="18" grpId="0"/>
    </p:bld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MapReduce/Spark Implementation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0" y="1661517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Map over objects: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0" y="2042517"/>
            <a:ext cx="9144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Compute </a:t>
            </a:r>
            <a:r>
              <a:rPr lang="en-US" sz="2000" b="0" i="1" kern="0" dirty="0">
                <a:solidFill>
                  <a:srgbClr val="0070C0"/>
                </a:solidFill>
                <a:latin typeface="Gill Sans"/>
                <a:cs typeface="Gill Sans"/>
              </a:rPr>
              <a:t>D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-bit RP signature for every object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Choose </a:t>
            </a:r>
            <a:r>
              <a:rPr lang="en-US" sz="2000" b="0" i="1" kern="0" dirty="0">
                <a:solidFill>
                  <a:srgbClr val="0070C0"/>
                </a:solidFill>
                <a:latin typeface="Gill Sans"/>
                <a:cs typeface="Gill Sans"/>
              </a:rPr>
              <a:t>m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 sets of </a:t>
            </a:r>
            <a:r>
              <a:rPr lang="en-US" sz="2000" b="0" i="1" kern="0" dirty="0">
                <a:solidFill>
                  <a:srgbClr val="0070C0"/>
                </a:solidFill>
                <a:latin typeface="Gill Sans"/>
                <a:cs typeface="Gill Sans"/>
              </a:rPr>
              <a:t>k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 bits and use to bucket; for each, emit:</a:t>
            </a:r>
            <a:b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</a:b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key = (</a:t>
            </a:r>
            <a:r>
              <a:rPr lang="en-US" sz="2000" b="0" i="1" kern="0" dirty="0">
                <a:solidFill>
                  <a:srgbClr val="0070C0"/>
                </a:solidFill>
                <a:latin typeface="Gill Sans"/>
                <a:cs typeface="Gill Sans"/>
              </a:rPr>
              <a:t>p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, </a:t>
            </a:r>
            <a:r>
              <a:rPr lang="en-US" sz="2000" b="0" i="1" kern="0" dirty="0">
                <a:solidFill>
                  <a:srgbClr val="0070C0"/>
                </a:solidFill>
                <a:latin typeface="Gill Sans"/>
                <a:cs typeface="Gill Sans"/>
              </a:rPr>
              <a:t>k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 bits), where </a:t>
            </a:r>
            <a:r>
              <a:rPr lang="en-US" sz="2000" b="0" i="1" kern="0" dirty="0">
                <a:solidFill>
                  <a:srgbClr val="0070C0"/>
                </a:solidFill>
                <a:latin typeface="Gill Sans"/>
                <a:cs typeface="Gill Sans"/>
              </a:rPr>
              <a:t>p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 = [ </a:t>
            </a:r>
            <a:r>
              <a:rPr lang="en-US" sz="2000" b="0" i="1" kern="0" dirty="0">
                <a:solidFill>
                  <a:srgbClr val="0070C0"/>
                </a:solidFill>
                <a:latin typeface="Gill Sans"/>
                <a:cs typeface="Gill Sans"/>
              </a:rPr>
              <a:t>1 … m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 </a:t>
            </a: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], value 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= (object id, rest of signature bits)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0" y="32004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Shuffle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/Sort</a:t>
            </a:r>
            <a:endParaRPr lang="en-US" sz="24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0" y="3708737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Reduce</a:t>
            </a:r>
            <a:endParaRPr lang="en-US" sz="24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0" y="4089737"/>
            <a:ext cx="9144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Receive (</a:t>
            </a:r>
            <a:r>
              <a:rPr lang="en-US" sz="2000" b="0" i="1" kern="0" dirty="0">
                <a:solidFill>
                  <a:srgbClr val="0070C0"/>
                </a:solidFill>
                <a:latin typeface="Gill Sans"/>
                <a:cs typeface="Gill Sans"/>
              </a:rPr>
              <a:t>p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, </a:t>
            </a:r>
            <a:r>
              <a:rPr lang="en-US" sz="2000" b="0" i="1" kern="0" dirty="0">
                <a:solidFill>
                  <a:srgbClr val="0070C0"/>
                </a:solidFill>
                <a:latin typeface="Gill Sans"/>
                <a:cs typeface="Gill Sans"/>
              </a:rPr>
              <a:t>k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 bits)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Perform brute force pairwise (hamming distance) comparison for each key, </a:t>
            </a: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/>
            </a:r>
            <a:b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</a:b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retain 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those below hamming distance threshold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0" y="53340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Second pass to de-dup and group clusters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0" y="58674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(Optional) Third pass to eliminate false positives</a:t>
            </a:r>
          </a:p>
        </p:txBody>
      </p:sp>
    </p:spTree>
    <p:extLst>
      <p:ext uri="{BB962C8B-B14F-4D97-AF65-F5344CB8AC3E}">
        <p14:creationId xmlns:p14="http://schemas.microsoft.com/office/powerpoint/2010/main" val="2991581593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1" grpId="0"/>
    </p:bld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Online Querying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0" y="17526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Preparing the existing collection: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0" y="2133600"/>
            <a:ext cx="9144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Compute </a:t>
            </a:r>
            <a:r>
              <a:rPr lang="en-US" sz="2000" b="0" i="1" kern="0" dirty="0">
                <a:solidFill>
                  <a:srgbClr val="0070C0"/>
                </a:solidFill>
                <a:latin typeface="Gill Sans"/>
                <a:cs typeface="Gill Sans"/>
              </a:rPr>
              <a:t>D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-bit RP signature for every object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Choose </a:t>
            </a:r>
            <a:r>
              <a:rPr lang="en-US" sz="2000" b="0" i="1" kern="0" dirty="0">
                <a:solidFill>
                  <a:srgbClr val="0070C0"/>
                </a:solidFill>
                <a:latin typeface="Gill Sans"/>
                <a:cs typeface="Gill Sans"/>
              </a:rPr>
              <a:t>m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 sets of </a:t>
            </a:r>
            <a:r>
              <a:rPr lang="en-US" sz="2000" b="0" i="1" kern="0" dirty="0">
                <a:solidFill>
                  <a:srgbClr val="0070C0"/>
                </a:solidFill>
                <a:latin typeface="Gill Sans"/>
                <a:cs typeface="Gill Sans"/>
              </a:rPr>
              <a:t>k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 bits and use to bucket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Store signatures in memory (across multiple machines)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0" y="3708737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Querying:</a:t>
            </a:r>
            <a:endParaRPr lang="en-US" sz="24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0" y="4089737"/>
            <a:ext cx="9144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Compute </a:t>
            </a:r>
            <a:r>
              <a:rPr lang="en-US" sz="2000" b="0" i="1" kern="0" dirty="0">
                <a:solidFill>
                  <a:srgbClr val="0070C0"/>
                </a:solidFill>
                <a:latin typeface="Gill Sans"/>
                <a:cs typeface="Gill Sans"/>
              </a:rPr>
              <a:t>D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-bit signature of query object, choose </a:t>
            </a:r>
            <a:r>
              <a:rPr lang="en-US" sz="2000" b="0" i="1" kern="0" dirty="0">
                <a:solidFill>
                  <a:srgbClr val="0070C0"/>
                </a:solidFill>
                <a:latin typeface="Gill Sans"/>
                <a:cs typeface="Gill Sans"/>
              </a:rPr>
              <a:t>m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 sets of </a:t>
            </a:r>
            <a:r>
              <a:rPr lang="en-US" sz="2000" b="0" i="1" kern="0" dirty="0">
                <a:solidFill>
                  <a:srgbClr val="0070C0"/>
                </a:solidFill>
                <a:latin typeface="Gill Sans"/>
                <a:cs typeface="Gill Sans"/>
              </a:rPr>
              <a:t>k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 bits in same way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Perform brute-force scan of correct bucket (in parallel)</a:t>
            </a:r>
          </a:p>
        </p:txBody>
      </p:sp>
    </p:spTree>
    <p:extLst>
      <p:ext uri="{BB962C8B-B14F-4D97-AF65-F5344CB8AC3E}">
        <p14:creationId xmlns:p14="http://schemas.microsoft.com/office/powerpoint/2010/main" val="2539845024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8" grpId="0"/>
      <p:bldP spid="9" grpId="0"/>
    </p:bld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Additional Issues to Consider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0" y="2492514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Two sources of error: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0" y="2873514"/>
            <a:ext cx="9144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From LSH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From using hamming distance as proxy for cosine similarity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0" y="3708737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Load imbalance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0" y="1959114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Emphasis on recall, not precision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0" y="4338935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Parameter tuning</a:t>
            </a:r>
          </a:p>
        </p:txBody>
      </p:sp>
    </p:spTree>
    <p:extLst>
      <p:ext uri="{BB962C8B-B14F-4D97-AF65-F5344CB8AC3E}">
        <p14:creationId xmlns:p14="http://schemas.microsoft.com/office/powerpoint/2010/main" val="1813878329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“Sliding Window” Algorithm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0" y="31242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For each permutation, sort bit signatures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0" y="3505200"/>
            <a:ext cx="9144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Apply sliding window of width </a:t>
            </a:r>
            <a:r>
              <a:rPr lang="en-US" sz="2000" b="0" i="1" kern="0" dirty="0">
                <a:solidFill>
                  <a:srgbClr val="0070C0"/>
                </a:solidFill>
                <a:latin typeface="Gill Sans"/>
                <a:cs typeface="Gill Sans"/>
              </a:rPr>
              <a:t>B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 over sorted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Compute hamming distances of bit signatures within window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0" y="19050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Compute </a:t>
            </a:r>
            <a:r>
              <a:rPr lang="en-US" sz="2400" b="0" i="1" kern="0" dirty="0">
                <a:solidFill>
                  <a:srgbClr val="000000"/>
                </a:solidFill>
                <a:latin typeface="Gill Sans"/>
                <a:cs typeface="Gill Sans"/>
              </a:rPr>
              <a:t>D</a:t>
            </a: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-bit RP signature for every object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0" y="2532221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For each object, permute bit signature </a:t>
            </a:r>
            <a:r>
              <a:rPr lang="en-US" sz="2400" b="0" i="1" kern="0" dirty="0">
                <a:solidFill>
                  <a:srgbClr val="000000"/>
                </a:solidFill>
                <a:latin typeface="Gill Sans"/>
                <a:cs typeface="Gill Sans"/>
              </a:rPr>
              <a:t>m</a:t>
            </a: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 times</a:t>
            </a:r>
          </a:p>
        </p:txBody>
      </p:sp>
    </p:spTree>
    <p:extLst>
      <p:ext uri="{BB962C8B-B14F-4D97-AF65-F5344CB8AC3E}">
        <p14:creationId xmlns:p14="http://schemas.microsoft.com/office/powerpoint/2010/main" val="198462034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MapReduce/Spark Implementation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0" y="1661517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Mapper: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0" y="2042517"/>
            <a:ext cx="9144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Compute </a:t>
            </a:r>
            <a:r>
              <a:rPr lang="en-US" sz="2000" b="0" i="1" kern="0" dirty="0">
                <a:solidFill>
                  <a:srgbClr val="0070C0"/>
                </a:solidFill>
                <a:latin typeface="Gill Sans"/>
                <a:cs typeface="Gill Sans"/>
              </a:rPr>
              <a:t>D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-bit RP signature for every object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Permute </a:t>
            </a:r>
            <a:r>
              <a:rPr lang="en-US" sz="2000" b="0" i="1" kern="0" dirty="0">
                <a:solidFill>
                  <a:srgbClr val="0070C0"/>
                </a:solidFill>
                <a:latin typeface="Gill Sans"/>
                <a:cs typeface="Gill Sans"/>
              </a:rPr>
              <a:t>m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 times, for each emit: </a:t>
            </a:r>
            <a:b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</a:b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key = (</a:t>
            </a:r>
            <a:r>
              <a:rPr lang="en-US" sz="2000" b="0" i="1" kern="0" dirty="0">
                <a:solidFill>
                  <a:srgbClr val="0070C0"/>
                </a:solidFill>
                <a:latin typeface="Gill Sans"/>
                <a:cs typeface="Gill Sans"/>
              </a:rPr>
              <a:t>p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, signature), where </a:t>
            </a:r>
            <a:r>
              <a:rPr lang="en-US" sz="2000" b="0" i="1" kern="0" dirty="0">
                <a:solidFill>
                  <a:srgbClr val="0070C0"/>
                </a:solidFill>
                <a:latin typeface="Gill Sans"/>
                <a:cs typeface="Gill Sans"/>
              </a:rPr>
              <a:t>p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 = [ </a:t>
            </a:r>
            <a:r>
              <a:rPr lang="en-US" sz="2000" b="0" i="1" kern="0" dirty="0">
                <a:solidFill>
                  <a:srgbClr val="0070C0"/>
                </a:solidFill>
                <a:latin typeface="Gill Sans"/>
                <a:cs typeface="Gill Sans"/>
              </a:rPr>
              <a:t>1 … m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 </a:t>
            </a: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], value 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= object id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0" y="32004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Shuffle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/Sort</a:t>
            </a:r>
            <a:endParaRPr lang="en-US" sz="24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0" y="3708737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Reduce</a:t>
            </a:r>
            <a:endParaRPr lang="en-US" sz="24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0" y="4089737"/>
            <a:ext cx="9144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Keep FIFO queue of </a:t>
            </a:r>
            <a:r>
              <a:rPr lang="en-US" sz="2000" b="0" i="1" kern="0" dirty="0">
                <a:solidFill>
                  <a:srgbClr val="0070C0"/>
                </a:solidFill>
                <a:latin typeface="Gill Sans"/>
                <a:cs typeface="Gill Sans"/>
              </a:rPr>
              <a:t>B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 bit signatures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For each </a:t>
            </a: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new 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bit signature, compute hamming </a:t>
            </a: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distance </a:t>
            </a:r>
            <a:r>
              <a:rPr lang="en-US" sz="2000" b="0" kern="0" dirty="0" err="1" smtClean="0">
                <a:solidFill>
                  <a:srgbClr val="0070C0"/>
                </a:solidFill>
                <a:latin typeface="Gill Sans"/>
                <a:cs typeface="Gill Sans"/>
              </a:rPr>
              <a:t>wrt</a:t>
            </a: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 all in queue</a:t>
            </a:r>
            <a:endParaRPr lang="en-US" sz="2000" b="0" kern="0" dirty="0">
              <a:solidFill>
                <a:srgbClr val="0070C0"/>
              </a:solidFill>
              <a:latin typeface="Gill Sans"/>
              <a:cs typeface="Gill Sans"/>
            </a:endParaRP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Add new bit signature to end of queue, displacing oldest</a:t>
            </a:r>
          </a:p>
        </p:txBody>
      </p:sp>
    </p:spTree>
    <p:extLst>
      <p:ext uri="{BB962C8B-B14F-4D97-AF65-F5344CB8AC3E}">
        <p14:creationId xmlns:p14="http://schemas.microsoft.com/office/powerpoint/2010/main" val="2657078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Four Steps to Finding Similar Items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0" y="17526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Specify distance metric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0" y="2133600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 err="1">
                <a:solidFill>
                  <a:srgbClr val="0070C0"/>
                </a:solidFill>
                <a:latin typeface="Gill Sans"/>
                <a:cs typeface="Gill Sans"/>
              </a:rPr>
              <a:t>Jaccard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, Euclidean, cosine, etc.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0" y="3584376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“Project”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0" y="3965376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 err="1">
                <a:solidFill>
                  <a:srgbClr val="0070C0"/>
                </a:solidFill>
                <a:latin typeface="Gill Sans"/>
                <a:cs typeface="Gill Sans"/>
              </a:rPr>
              <a:t>Minhash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, random projections, etc.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0" y="4498776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Extract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0" y="4879776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Bucketing, sliding windows, etc.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0" y="2669976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Compute representation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0" y="3050976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Shingling, </a:t>
            </a:r>
            <a:r>
              <a:rPr lang="en-US" sz="2000" b="0" kern="0" dirty="0" err="1">
                <a:solidFill>
                  <a:srgbClr val="0070C0"/>
                </a:solidFill>
                <a:latin typeface="Gill Sans"/>
                <a:cs typeface="Gill Sans"/>
              </a:rPr>
              <a:t>tf.idf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, etc.</a:t>
            </a:r>
          </a:p>
        </p:txBody>
      </p:sp>
    </p:spTree>
    <p:extLst>
      <p:ext uri="{BB962C8B-B14F-4D97-AF65-F5344CB8AC3E}">
        <p14:creationId xmlns:p14="http://schemas.microsoft.com/office/powerpoint/2010/main" val="9096037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Shitennoj_honbo_garden06s3200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-550688" y="0"/>
            <a:ext cx="10245376" cy="6857999"/>
          </a:xfrm>
          <a:prstGeom prst="rect">
            <a:avLst/>
          </a:prstGeom>
        </p:spPr>
      </p:pic>
      <p:sp>
        <p:nvSpPr>
          <p:cNvPr id="5" name="TextBox 3"/>
          <p:cNvSpPr txBox="1">
            <a:spLocks noChangeArrowheads="1"/>
          </p:cNvSpPr>
          <p:nvPr/>
        </p:nvSpPr>
        <p:spPr bwMode="auto">
          <a:xfrm>
            <a:off x="0" y="6611938"/>
            <a:ext cx="274320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1000" b="0" dirty="0">
                <a:solidFill>
                  <a:srgbClr val="FFFFFF"/>
                </a:solidFill>
              </a:rPr>
              <a:t>Source: </a:t>
            </a:r>
            <a:r>
              <a:rPr lang="en-US" sz="1000" b="0" dirty="0" smtClean="0">
                <a:solidFill>
                  <a:srgbClr val="FFFFFF"/>
                </a:solidFill>
              </a:rPr>
              <a:t>Wikipedia (Japanese rock garden)</a:t>
            </a:r>
            <a:endParaRPr lang="en-US" sz="1000" b="0" dirty="0">
              <a:solidFill>
                <a:srgbClr val="FFFFFF"/>
              </a:solidFill>
            </a:endParaRPr>
          </a:p>
        </p:txBody>
      </p:sp>
      <p:sp>
        <p:nvSpPr>
          <p:cNvPr id="6" name="Title 3"/>
          <p:cNvSpPr txBox="1">
            <a:spLocks/>
          </p:cNvSpPr>
          <p:nvPr/>
        </p:nvSpPr>
        <p:spPr>
          <a:xfrm>
            <a:off x="0" y="2476500"/>
            <a:ext cx="9144000" cy="1028700"/>
          </a:xfrm>
          <a:prstGeom prst="rect">
            <a:avLst/>
          </a:prstGeom>
        </p:spPr>
        <p:txBody>
          <a:bodyPr/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3200" b="1" baseline="0">
                <a:solidFill>
                  <a:schemeClr val="bg1"/>
                </a:solidFill>
                <a:latin typeface="Gill Sans"/>
                <a:ea typeface="+mj-ea"/>
                <a:cs typeface="Gill Sans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 Black" pitchFamily="34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 Black" pitchFamily="34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 Black" pitchFamily="34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 Black" pitchFamily="34" charset="0"/>
              </a:defRPr>
            </a:lvl5pPr>
            <a:lvl6pPr marL="457130" algn="l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rgbClr val="663300"/>
                </a:solidFill>
                <a:latin typeface="Arial Black" pitchFamily="34" charset="0"/>
              </a:defRPr>
            </a:lvl6pPr>
            <a:lvl7pPr marL="914259" algn="l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rgbClr val="663300"/>
                </a:solidFill>
                <a:latin typeface="Arial Black" pitchFamily="34" charset="0"/>
              </a:defRPr>
            </a:lvl7pPr>
            <a:lvl8pPr marL="1371390" algn="l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rgbClr val="663300"/>
                </a:solidFill>
                <a:latin typeface="Arial Black" pitchFamily="34" charset="0"/>
              </a:defRPr>
            </a:lvl8pPr>
            <a:lvl9pPr marL="1828519" algn="l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rgbClr val="663300"/>
                </a:solidFill>
                <a:latin typeface="Arial Black" pitchFamily="34" charset="0"/>
              </a:defRPr>
            </a:lvl9pPr>
          </a:lstStyle>
          <a:p>
            <a:pPr algn="ctr"/>
            <a:r>
              <a:rPr lang="en-US" sz="7200" b="0" dirty="0" smtClean="0">
                <a:solidFill>
                  <a:schemeClr val="tx1"/>
                </a:solidFill>
              </a:rPr>
              <a:t>Questions?</a:t>
            </a:r>
            <a:endParaRPr lang="en-US" sz="7200" b="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961716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distances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7" name="TextBox 3"/>
          <p:cNvSpPr txBox="1">
            <a:spLocks noChangeArrowheads="1"/>
          </p:cNvSpPr>
          <p:nvPr/>
        </p:nvSpPr>
        <p:spPr bwMode="auto">
          <a:xfrm>
            <a:off x="0" y="6611938"/>
            <a:ext cx="441960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1000" b="0" dirty="0" smtClean="0">
                <a:solidFill>
                  <a:srgbClr val="FFFFFF"/>
                </a:solidFill>
              </a:rPr>
              <a:t>Source</a:t>
            </a:r>
            <a:r>
              <a:rPr lang="en-US" sz="1000" b="0" dirty="0">
                <a:solidFill>
                  <a:srgbClr val="FFFFFF"/>
                </a:solidFill>
              </a:rPr>
              <a:t>: </a:t>
            </a:r>
            <a:r>
              <a:rPr lang="en-US" sz="1000" b="0" dirty="0" err="1" smtClean="0">
                <a:solidFill>
                  <a:srgbClr val="FFFFFF"/>
                </a:solidFill>
              </a:rPr>
              <a:t>www.flickr.com</a:t>
            </a:r>
            <a:r>
              <a:rPr lang="en-US" sz="1000" b="0" dirty="0">
                <a:solidFill>
                  <a:srgbClr val="FFFFFF"/>
                </a:solidFill>
              </a:rPr>
              <a:t>/photos/</a:t>
            </a:r>
            <a:r>
              <a:rPr lang="en-US" sz="1000" b="0" dirty="0" err="1">
                <a:solidFill>
                  <a:srgbClr val="FFFFFF"/>
                </a:solidFill>
              </a:rPr>
              <a:t>thiagoalmeida</a:t>
            </a:r>
            <a:r>
              <a:rPr lang="en-US" sz="1000" b="0" dirty="0">
                <a:solidFill>
                  <a:srgbClr val="FFFFFF"/>
                </a:solidFill>
              </a:rPr>
              <a:t>/250190676/</a:t>
            </a:r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381000" y="548640"/>
            <a:ext cx="2667000" cy="685800"/>
          </a:xfrm>
          <a:prstGeom prst="rect">
            <a:avLst/>
          </a:prstGeom>
        </p:spPr>
        <p:txBody>
          <a:bodyPr/>
          <a:lstStyle/>
          <a:p>
            <a:pPr lvl="0">
              <a:defRPr/>
            </a:pPr>
            <a:r>
              <a:rPr lang="en-US" sz="3600" b="0" kern="0" dirty="0" smtClean="0">
                <a:latin typeface="Gill Sans"/>
                <a:cs typeface="Gill Sans"/>
              </a:rPr>
              <a:t>Distances</a:t>
            </a:r>
            <a:endParaRPr lang="en-US" sz="3600" b="0" kern="0" dirty="0"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2375207269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4294967295"/>
          </p:nvPr>
        </p:nvSpPr>
        <p:spPr>
          <a:xfrm>
            <a:off x="0" y="1600200"/>
            <a:ext cx="9144000" cy="5105400"/>
          </a:xfrm>
          <a:prstGeom prst="rect">
            <a:avLst/>
          </a:prstGeom>
        </p:spPr>
        <p:txBody>
          <a:bodyPr/>
          <a:lstStyle/>
          <a:p>
            <a:pPr marL="457200" indent="-457200" algn="ctr">
              <a:buFont typeface="+mj-lt"/>
              <a:buAutoNum type="arabicPeriod"/>
            </a:pPr>
            <a:r>
              <a:rPr lang="en-US" dirty="0" smtClean="0"/>
              <a:t>Non-negativity:</a:t>
            </a:r>
          </a:p>
          <a:p>
            <a:pPr marL="457200" indent="-457200" algn="ctr">
              <a:buFont typeface="+mj-lt"/>
              <a:buAutoNum type="arabicPeriod"/>
            </a:pPr>
            <a:endParaRPr lang="en-US" dirty="0"/>
          </a:p>
          <a:p>
            <a:pPr marL="457200" indent="-457200" algn="ctr">
              <a:buFont typeface="+mj-lt"/>
              <a:buAutoNum type="arabicPeriod"/>
            </a:pPr>
            <a:r>
              <a:rPr lang="en-US" dirty="0" smtClean="0"/>
              <a:t>Identity: </a:t>
            </a:r>
          </a:p>
          <a:p>
            <a:pPr marL="457200" indent="-457200" algn="ctr">
              <a:buFont typeface="+mj-lt"/>
              <a:buAutoNum type="arabicPeriod"/>
            </a:pPr>
            <a:endParaRPr lang="en-US" dirty="0" smtClean="0"/>
          </a:p>
          <a:p>
            <a:pPr marL="457200" indent="-457200" algn="ctr">
              <a:buFont typeface="+mj-lt"/>
              <a:buAutoNum type="arabicPeriod"/>
            </a:pPr>
            <a:r>
              <a:rPr lang="en-US" dirty="0" smtClean="0"/>
              <a:t>Symmetry:</a:t>
            </a:r>
          </a:p>
          <a:p>
            <a:pPr marL="457200" indent="-457200" algn="ctr">
              <a:buFont typeface="+mj-lt"/>
              <a:buAutoNum type="arabicPeriod"/>
            </a:pPr>
            <a:endParaRPr lang="en-US" dirty="0" smtClean="0"/>
          </a:p>
          <a:p>
            <a:pPr marL="457200" indent="-457200" algn="ctr">
              <a:buFont typeface="+mj-lt"/>
              <a:buAutoNum type="arabicPeriod"/>
            </a:pPr>
            <a:r>
              <a:rPr lang="en-US" dirty="0" smtClean="0"/>
              <a:t>Triangle Inequality</a:t>
            </a:r>
            <a:endParaRPr lang="en-US" dirty="0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42080" y="2133600"/>
            <a:ext cx="1686560" cy="375920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66720" y="3182620"/>
            <a:ext cx="3637280" cy="375920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30600" y="4262120"/>
            <a:ext cx="2509520" cy="375920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819400" y="5392420"/>
            <a:ext cx="3931920" cy="375920"/>
          </a:xfrm>
          <a:prstGeom prst="rect">
            <a:avLst/>
          </a:prstGeom>
        </p:spPr>
      </p:pic>
      <p:sp>
        <p:nvSpPr>
          <p:cNvPr id="8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Distance Metrics</a:t>
            </a:r>
          </a:p>
        </p:txBody>
      </p:sp>
    </p:spTree>
    <p:extLst>
      <p:ext uri="{BB962C8B-B14F-4D97-AF65-F5344CB8AC3E}">
        <p14:creationId xmlns:p14="http://schemas.microsoft.com/office/powerpoint/2010/main" val="1022903982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97580" y="2895600"/>
            <a:ext cx="2179320" cy="65532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76600" y="3733800"/>
            <a:ext cx="2621280" cy="281940"/>
          </a:xfrm>
          <a:prstGeom prst="rect">
            <a:avLst/>
          </a:prstGeom>
        </p:spPr>
      </p:pic>
      <p:sp>
        <p:nvSpPr>
          <p:cNvPr id="7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Distance: </a:t>
            </a:r>
            <a:r>
              <a:rPr lang="en-US" sz="3600" b="0" kern="0" dirty="0" err="1">
                <a:solidFill>
                  <a:srgbClr val="000000"/>
                </a:solidFill>
                <a:latin typeface="Gill Sans"/>
                <a:cs typeface="Gill Sans"/>
              </a:rPr>
              <a:t>Jaccard</a:t>
            </a:r>
            <a:endParaRPr lang="en-US" sz="36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0" y="17526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Given two sets A, B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0" y="2357735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 err="1">
                <a:solidFill>
                  <a:srgbClr val="000000"/>
                </a:solidFill>
                <a:latin typeface="Gill Sans"/>
                <a:cs typeface="Gill Sans"/>
              </a:rPr>
              <a:t>Jaccard</a:t>
            </a: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 similarity:</a:t>
            </a:r>
          </a:p>
        </p:txBody>
      </p:sp>
    </p:spTree>
    <p:extLst>
      <p:ext uri="{BB962C8B-B14F-4D97-AF65-F5344CB8AC3E}">
        <p14:creationId xmlns:p14="http://schemas.microsoft.com/office/powerpoint/2010/main" val="1253178056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Distance: Norms</a:t>
            </a:r>
          </a:p>
        </p:txBody>
      </p:sp>
      <p:grpSp>
        <p:nvGrpSpPr>
          <p:cNvPr id="2" name="Group 1"/>
          <p:cNvGrpSpPr/>
          <p:nvPr/>
        </p:nvGrpSpPr>
        <p:grpSpPr>
          <a:xfrm>
            <a:off x="3078480" y="1447800"/>
            <a:ext cx="3169920" cy="609600"/>
            <a:chOff x="3429000" y="2286000"/>
            <a:chExt cx="3169920" cy="609600"/>
          </a:xfrm>
        </p:grpSpPr>
        <p:sp>
          <p:nvSpPr>
            <p:cNvPr id="6" name="TextBox 5"/>
            <p:cNvSpPr txBox="1"/>
            <p:nvPr/>
          </p:nvSpPr>
          <p:spPr>
            <a:xfrm>
              <a:off x="3429000" y="2362200"/>
              <a:ext cx="9144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 algn="r">
                <a:defRPr/>
              </a:pPr>
              <a:r>
                <a:rPr lang="en-US" sz="2400" b="0" kern="0" dirty="0" smtClean="0">
                  <a:solidFill>
                    <a:srgbClr val="000000"/>
                  </a:solidFill>
                  <a:latin typeface="Gill Sans"/>
                  <a:cs typeface="Gill Sans"/>
                </a:rPr>
                <a:t>Given</a:t>
              </a:r>
              <a:endParaRPr lang="en-US" sz="2400" b="0" kern="0" dirty="0">
                <a:solidFill>
                  <a:srgbClr val="000000"/>
                </a:solidFill>
                <a:latin typeface="Gill Sans"/>
                <a:cs typeface="Gill Sans"/>
              </a:endParaRPr>
            </a:p>
          </p:txBody>
        </p:sp>
        <p:pic>
          <p:nvPicPr>
            <p:cNvPr id="10" name="Picture 9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495800" y="2286000"/>
              <a:ext cx="2103120" cy="281940"/>
            </a:xfrm>
            <a:prstGeom prst="rect">
              <a:avLst/>
            </a:prstGeom>
          </p:spPr>
        </p:pic>
        <p:pic>
          <p:nvPicPr>
            <p:cNvPr id="11" name="Picture 10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488180" y="2613660"/>
              <a:ext cx="2034540" cy="281940"/>
            </a:xfrm>
            <a:prstGeom prst="rect">
              <a:avLst/>
            </a:prstGeom>
          </p:spPr>
        </p:pic>
      </p:grpSp>
      <p:sp>
        <p:nvSpPr>
          <p:cNvPr id="12" name="TextBox 11"/>
          <p:cNvSpPr txBox="1"/>
          <p:nvPr/>
        </p:nvSpPr>
        <p:spPr>
          <a:xfrm>
            <a:off x="152400" y="2738735"/>
            <a:ext cx="4191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Euclidean distance (L</a:t>
            </a:r>
            <a:r>
              <a:rPr lang="en-US" sz="2400" b="0" kern="0" baseline="-25000" dirty="0">
                <a:solidFill>
                  <a:srgbClr val="000000"/>
                </a:solidFill>
                <a:latin typeface="Gill Sans"/>
                <a:cs typeface="Gill Sans"/>
              </a:rPr>
              <a:t>2</a:t>
            </a: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-norm)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52400" y="4034135"/>
            <a:ext cx="4191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Manhattan distance (L</a:t>
            </a:r>
            <a:r>
              <a:rPr lang="en-US" sz="2400" b="0" kern="0" baseline="-25000" dirty="0">
                <a:solidFill>
                  <a:srgbClr val="000000"/>
                </a:solidFill>
                <a:latin typeface="Gill Sans"/>
                <a:cs typeface="Gill Sans"/>
              </a:rPr>
              <a:t>1</a:t>
            </a: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-norm)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52400" y="5327958"/>
            <a:ext cx="4191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r">
              <a:defRPr/>
            </a:pPr>
            <a:r>
              <a:rPr lang="en-US" sz="2400" b="0" kern="0" dirty="0" err="1">
                <a:solidFill>
                  <a:srgbClr val="000000"/>
                </a:solidFill>
                <a:latin typeface="Gill Sans"/>
                <a:cs typeface="Gill Sans"/>
              </a:rPr>
              <a:t>L</a:t>
            </a:r>
            <a:r>
              <a:rPr lang="en-US" sz="2400" b="0" kern="0" baseline="-25000" dirty="0" err="1">
                <a:solidFill>
                  <a:srgbClr val="000000"/>
                </a:solidFill>
                <a:latin typeface="Gill Sans"/>
                <a:cs typeface="Gill Sans"/>
              </a:rPr>
              <a:t>r</a:t>
            </a: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-norm</a:t>
            </a:r>
          </a:p>
        </p:txBody>
      </p:sp>
      <p:pic>
        <p:nvPicPr>
          <p:cNvPr id="15" name="Picture 1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80560" y="2514600"/>
            <a:ext cx="3009900" cy="990600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480560" y="3960167"/>
            <a:ext cx="2506980" cy="762000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480560" y="5105400"/>
            <a:ext cx="3291840" cy="9067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7332784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Default Design">
  <a:themeElements>
    <a:clrScheme name="My Theme Colors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FFFF99"/>
      </a:accent1>
      <a:accent2>
        <a:srgbClr val="9999FF"/>
      </a:accent2>
      <a:accent3>
        <a:srgbClr val="CCFF99"/>
      </a:accent3>
      <a:accent4>
        <a:srgbClr val="FF99CC"/>
      </a:accent4>
      <a:accent5>
        <a:srgbClr val="99CCFF"/>
      </a:accent5>
      <a:accent6>
        <a:srgbClr val="FFCC99"/>
      </a:accent6>
      <a:hlink>
        <a:srgbClr val="FFFFFF"/>
      </a:hlink>
      <a:folHlink>
        <a:srgbClr val="B2B2B2"/>
      </a:folHlink>
    </a:clrScheme>
    <a:fontScheme name="Default Design">
      <a:majorFont>
        <a:latin typeface="Arial Black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6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6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lnDef>
  </a:objectDefaults>
  <a:extraClrSchemeLst>
    <a:extraClrScheme>
      <a:clrScheme name="Default Design 1">
        <a:dk1>
          <a:srgbClr val="25252F"/>
        </a:dk1>
        <a:lt1>
          <a:srgbClr val="9999FF"/>
        </a:lt1>
        <a:dk2>
          <a:srgbClr val="000000"/>
        </a:dk2>
        <a:lt2>
          <a:srgbClr val="FFFFFF"/>
        </a:lt2>
        <a:accent1>
          <a:srgbClr val="3366FF"/>
        </a:accent1>
        <a:accent2>
          <a:srgbClr val="003399"/>
        </a:accent2>
        <a:accent3>
          <a:srgbClr val="AAAAAA"/>
        </a:accent3>
        <a:accent4>
          <a:srgbClr val="8282DA"/>
        </a:accent4>
        <a:accent5>
          <a:srgbClr val="ADB8FF"/>
        </a:accent5>
        <a:accent6>
          <a:srgbClr val="002D8A"/>
        </a:accent6>
        <a:hlink>
          <a:srgbClr val="009999"/>
        </a:hlink>
        <a:folHlink>
          <a:srgbClr val="B2B2B2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314183"/>
        </a:dk1>
        <a:lt1>
          <a:srgbClr val="FFFFFF"/>
        </a:lt1>
        <a:dk2>
          <a:srgbClr val="0B1E45"/>
        </a:dk2>
        <a:lt2>
          <a:srgbClr val="FFFFFF"/>
        </a:lt2>
        <a:accent1>
          <a:srgbClr val="6666FF"/>
        </a:accent1>
        <a:accent2>
          <a:srgbClr val="0066FF"/>
        </a:accent2>
        <a:accent3>
          <a:srgbClr val="AAABB0"/>
        </a:accent3>
        <a:accent4>
          <a:srgbClr val="DADADA"/>
        </a:accent4>
        <a:accent5>
          <a:srgbClr val="B8B8FF"/>
        </a:accent5>
        <a:accent6>
          <a:srgbClr val="005CE7"/>
        </a:accent6>
        <a:hlink>
          <a:srgbClr val="006699"/>
        </a:hlink>
        <a:folHlink>
          <a:srgbClr val="B2B2B2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194349"/>
        </a:dk1>
        <a:lt1>
          <a:srgbClr val="FFFFCC"/>
        </a:lt1>
        <a:dk2>
          <a:srgbClr val="006666"/>
        </a:dk2>
        <a:lt2>
          <a:srgbClr val="FFFFFF"/>
        </a:lt2>
        <a:accent1>
          <a:srgbClr val="99CC00"/>
        </a:accent1>
        <a:accent2>
          <a:srgbClr val="00B6B2"/>
        </a:accent2>
        <a:accent3>
          <a:srgbClr val="AAB8B8"/>
        </a:accent3>
        <a:accent4>
          <a:srgbClr val="DADAAE"/>
        </a:accent4>
        <a:accent5>
          <a:srgbClr val="CAE2AA"/>
        </a:accent5>
        <a:accent6>
          <a:srgbClr val="00A5A1"/>
        </a:accent6>
        <a:hlink>
          <a:srgbClr val="669900"/>
        </a:hlink>
        <a:folHlink>
          <a:srgbClr val="6666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194349"/>
        </a:dk1>
        <a:lt1>
          <a:srgbClr val="FFFFCC"/>
        </a:lt1>
        <a:dk2>
          <a:srgbClr val="0000FF"/>
        </a:dk2>
        <a:lt2>
          <a:srgbClr val="FFFFFF"/>
        </a:lt2>
        <a:accent1>
          <a:srgbClr val="0099FF"/>
        </a:accent1>
        <a:accent2>
          <a:srgbClr val="33CC33"/>
        </a:accent2>
        <a:accent3>
          <a:srgbClr val="AAAAFF"/>
        </a:accent3>
        <a:accent4>
          <a:srgbClr val="DADAAE"/>
        </a:accent4>
        <a:accent5>
          <a:srgbClr val="AACAFF"/>
        </a:accent5>
        <a:accent6>
          <a:srgbClr val="2DB92D"/>
        </a:accent6>
        <a:hlink>
          <a:srgbClr val="CC9900"/>
        </a:hlink>
        <a:folHlink>
          <a:srgbClr val="B2B2B2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194349"/>
        </a:dk1>
        <a:lt1>
          <a:srgbClr val="FFFFCC"/>
        </a:lt1>
        <a:dk2>
          <a:srgbClr val="72A497"/>
        </a:dk2>
        <a:lt2>
          <a:srgbClr val="000000"/>
        </a:lt2>
        <a:accent1>
          <a:srgbClr val="805D32"/>
        </a:accent1>
        <a:accent2>
          <a:srgbClr val="7D2F3C"/>
        </a:accent2>
        <a:accent3>
          <a:srgbClr val="BCCFC9"/>
        </a:accent3>
        <a:accent4>
          <a:srgbClr val="DADAAE"/>
        </a:accent4>
        <a:accent5>
          <a:srgbClr val="C0B6AD"/>
        </a:accent5>
        <a:accent6>
          <a:srgbClr val="712A35"/>
        </a:accent6>
        <a:hlink>
          <a:srgbClr val="CC9900"/>
        </a:hlink>
        <a:folHlink>
          <a:srgbClr val="B2B2B2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1C1C1C"/>
        </a:dk1>
        <a:lt1>
          <a:srgbClr val="FFFFFF"/>
        </a:lt1>
        <a:dk2>
          <a:srgbClr val="710F0F"/>
        </a:dk2>
        <a:lt2>
          <a:srgbClr val="FFFFFF"/>
        </a:lt2>
        <a:accent1>
          <a:srgbClr val="FF9900"/>
        </a:accent1>
        <a:accent2>
          <a:srgbClr val="FF3300"/>
        </a:accent2>
        <a:accent3>
          <a:srgbClr val="BBAAAA"/>
        </a:accent3>
        <a:accent4>
          <a:srgbClr val="DADADA"/>
        </a:accent4>
        <a:accent5>
          <a:srgbClr val="FFCAAA"/>
        </a:accent5>
        <a:accent6>
          <a:srgbClr val="E72D00"/>
        </a:accent6>
        <a:hlink>
          <a:srgbClr val="666699"/>
        </a:hlink>
        <a:folHlink>
          <a:srgbClr val="996633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336666"/>
        </a:dk1>
        <a:lt1>
          <a:srgbClr val="FFFFFF"/>
        </a:lt1>
        <a:dk2>
          <a:srgbClr val="000000"/>
        </a:dk2>
        <a:lt2>
          <a:srgbClr val="666699"/>
        </a:lt2>
        <a:accent1>
          <a:srgbClr val="99CCCC"/>
        </a:accent1>
        <a:accent2>
          <a:srgbClr val="CCCCCC"/>
        </a:accent2>
        <a:accent3>
          <a:srgbClr val="FFFFFF"/>
        </a:accent3>
        <a:accent4>
          <a:srgbClr val="2A5656"/>
        </a:accent4>
        <a:accent5>
          <a:srgbClr val="CAE2E2"/>
        </a:accent5>
        <a:accent6>
          <a:srgbClr val="B9B9B9"/>
        </a:accent6>
        <a:hlink>
          <a:srgbClr val="006666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0000"/>
        </a:dk1>
        <a:lt1>
          <a:srgbClr val="FFFFFF"/>
        </a:lt1>
        <a:dk2>
          <a:srgbClr val="000000"/>
        </a:dk2>
        <a:lt2>
          <a:srgbClr val="666699"/>
        </a:lt2>
        <a:accent1>
          <a:srgbClr val="FF9900"/>
        </a:accent1>
        <a:accent2>
          <a:srgbClr val="FF0000"/>
        </a:accent2>
        <a:accent3>
          <a:srgbClr val="FFFFFF"/>
        </a:accent3>
        <a:accent4>
          <a:srgbClr val="000000"/>
        </a:accent4>
        <a:accent5>
          <a:srgbClr val="FFCAAA"/>
        </a:accent5>
        <a:accent6>
          <a:srgbClr val="E70000"/>
        </a:accent6>
        <a:hlink>
          <a:srgbClr val="336699"/>
        </a:hlink>
        <a:folHlink>
          <a:srgbClr val="80808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000000"/>
        </a:dk1>
        <a:lt1>
          <a:srgbClr val="FFFFFF"/>
        </a:lt1>
        <a:dk2>
          <a:srgbClr val="000000"/>
        </a:dk2>
        <a:lt2>
          <a:srgbClr val="666699"/>
        </a:lt2>
        <a:accent1>
          <a:srgbClr val="CC3300"/>
        </a:accent1>
        <a:accent2>
          <a:srgbClr val="CC9900"/>
        </a:accent2>
        <a:accent3>
          <a:srgbClr val="FFFFFF"/>
        </a:accent3>
        <a:accent4>
          <a:srgbClr val="000000"/>
        </a:accent4>
        <a:accent5>
          <a:srgbClr val="E2ADAA"/>
        </a:accent5>
        <a:accent6>
          <a:srgbClr val="B98A00"/>
        </a:accent6>
        <a:hlink>
          <a:srgbClr val="CC6600"/>
        </a:hlink>
        <a:folHlink>
          <a:srgbClr val="80808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000000"/>
        </a:dk1>
        <a:lt1>
          <a:srgbClr val="FFFFFF"/>
        </a:lt1>
        <a:dk2>
          <a:srgbClr val="000000"/>
        </a:dk2>
        <a:lt2>
          <a:srgbClr val="666699"/>
        </a:lt2>
        <a:accent1>
          <a:srgbClr val="666699"/>
        </a:accent1>
        <a:accent2>
          <a:srgbClr val="9999FF"/>
        </a:accent2>
        <a:accent3>
          <a:srgbClr val="FFFFFF"/>
        </a:accent3>
        <a:accent4>
          <a:srgbClr val="000000"/>
        </a:accent4>
        <a:accent5>
          <a:srgbClr val="B8B8CA"/>
        </a:accent5>
        <a:accent6>
          <a:srgbClr val="8A8AE7"/>
        </a:accent6>
        <a:hlink>
          <a:srgbClr val="3366FF"/>
        </a:hlink>
        <a:folHlink>
          <a:srgbClr val="80808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53140</TotalTime>
  <Words>2144</Words>
  <Application>Microsoft Macintosh PowerPoint</Application>
  <PresentationFormat>On-screen Show (4:3)</PresentationFormat>
  <Paragraphs>519</Paragraphs>
  <Slides>56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56</vt:i4>
      </vt:variant>
    </vt:vector>
  </HeadingPairs>
  <TitlesOfParts>
    <vt:vector size="62" baseType="lpstr">
      <vt:lpstr>Arial Black</vt:lpstr>
      <vt:lpstr>Gill Sans</vt:lpstr>
      <vt:lpstr>Helvetica Neue</vt:lpstr>
      <vt:lpstr>Wingdings</vt:lpstr>
      <vt:lpstr>Arial</vt:lpstr>
      <vt:lpstr>Default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Manager/>
  <Company>University of Waterloo</Company>
  <LinksUpToDate>false</LinksUpToDate>
  <SharedDoc>false</SharedDoc>
  <HyperlinkBase/>
  <HyperlinksChanged>false</HyperlinksChanged>
  <AppVersion>15.0031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Big Data Infrastructure</dc:title>
  <dc:subject/>
  <dc:creator>Jimmy Lin</dc:creator>
  <cp:keywords/>
  <dc:description/>
  <cp:lastModifiedBy>Jimmy Lin</cp:lastModifiedBy>
  <cp:revision>10842</cp:revision>
  <dcterms:created xsi:type="dcterms:W3CDTF">2012-08-31T06:36:49Z</dcterms:created>
  <dcterms:modified xsi:type="dcterms:W3CDTF">2017-03-07T03:57:57Z</dcterms:modified>
  <cp:category/>
</cp:coreProperties>
</file>